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51" r:id="rId4"/>
  </p:sldMasterIdLst>
  <p:notesMasterIdLst>
    <p:notesMasterId r:id="rId21"/>
  </p:notesMasterIdLst>
  <p:handoutMasterIdLst>
    <p:handoutMasterId r:id="rId22"/>
  </p:handoutMasterIdLst>
  <p:sldIdLst>
    <p:sldId id="1343" r:id="rId5"/>
    <p:sldId id="1380" r:id="rId6"/>
    <p:sldId id="3792" r:id="rId7"/>
    <p:sldId id="3793" r:id="rId8"/>
    <p:sldId id="3794" r:id="rId9"/>
    <p:sldId id="3795" r:id="rId10"/>
    <p:sldId id="3796" r:id="rId11"/>
    <p:sldId id="3797" r:id="rId12"/>
    <p:sldId id="3798" r:id="rId13"/>
    <p:sldId id="3799" r:id="rId14"/>
    <p:sldId id="3800" r:id="rId15"/>
    <p:sldId id="3801" r:id="rId16"/>
    <p:sldId id="3802" r:id="rId17"/>
    <p:sldId id="3803" r:id="rId18"/>
    <p:sldId id="3804" r:id="rId19"/>
    <p:sldId id="38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61E206-E425-5EF2-2CAF-78E8CEB0F5DE}" name="Max Templer" initials="MT" userId="S::mtempler@britainthinks.com::837b35ac-07fd-4baa-b8e5-7c8f9eb35c6b" providerId="AD"/>
  <p188:author id="{2EB4D52A-E2BA-4737-002A-4BC19E5E8B3E}" name="Sophie Giles" initials="SG" userId="S::sgiles@britainthinks.com::118e39ce-3180-4262-8d60-c9698ab813e8" providerId="AD"/>
  <p188:author id="{29566447-5256-038E-9872-046EDA7522AF}" name="Lucy Bush" initials="LB" userId="S::lbush@britainthinks.com::1884a013-46bf-4558-b898-69237cb298a1" providerId="AD"/>
  <p188:author id="{C8C62370-86C7-BAC6-9FF9-D6E7C702E7EA}" name="Allie Jennings" initials="AJ" userId="S::ajennings@britainthinks.com::d05cfec8-85df-4d8b-b973-54fc7f92d822" providerId="AD"/>
  <p188:author id="{66332084-6854-0E11-1A31-85F0B200C6AC}" name="Alasdair Pearce" initials="AP" userId="S::apearce@britainthinks.com::435e086e-9bc9-4d17-985b-f11f643d8dd5" providerId="AD"/>
  <p188:author id="{F79A4188-974B-EA02-79B2-DC47D7FB6F25}" name="Gráinne Fay" initials="GF" userId="S::gfay@britainthinks.com::45e0d914-c221-4613-85bd-40a996867fd4" providerId="AD"/>
  <p188:author id="{9415CFA0-1B3C-9339-7643-5138AA7DB3DD}" name="Hana Kapetanovic" initials="HK" userId="S::hkapetanovic@britainthinks.com::3d426b85-7fd5-4043-8d2f-799a1913ad25" providerId="AD"/>
  <p188:author id="{6B6B80AA-5AE9-3225-A112-A9FD64BA8C09}" name="Molly Jeffries" initials="MJ" userId="S::mjeffries@britainthinks.com::15bd6954-e808-4a0d-88ce-e12dd8beb893" providerId="AD"/>
  <p188:author id="{967D2CAC-0A29-F8F3-0B2D-E86E7C2C34AB}" name="Shyma Zitoun" initials="SZ" userId="S::szitoun@britainthinks.com::ab3d3ddc-8a8b-4866-8e04-aab926f1297a" providerId="AD"/>
  <p188:author id="{461AE7AF-6E13-2FC9-AFB5-4172E5C6782F}" name="Holly Belcher" initials="HB" userId="S::hbelcher@britainthinks.com::7efaa787-46cc-4faa-b5c8-9fc02890cfdc" providerId="AD"/>
  <p188:author id="{1EBC7AD8-1145-8F7E-3F52-9C8E15A7A580}" name="Gemma Carroll" initials="GC" userId="4a904c6cd9ac024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5B1"/>
    <a:srgbClr val="D7F5EE"/>
    <a:srgbClr val="F8E6E6"/>
    <a:srgbClr val="828282"/>
    <a:srgbClr val="F0F5F5"/>
    <a:srgbClr val="7F7F7F"/>
    <a:srgbClr val="626262"/>
    <a:srgbClr val="DE8080"/>
    <a:srgbClr val="F1F6F6"/>
    <a:srgbClr val="D8E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40"/>
  </p:normalViewPr>
  <p:slideViewPr>
    <p:cSldViewPr snapToGrid="0">
      <p:cViewPr varScale="1">
        <p:scale>
          <a:sx n="102" d="100"/>
          <a:sy n="102" d="100"/>
        </p:scale>
        <p:origin x="85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baseline="0">
                <a:solidFill>
                  <a:schemeClr val="tx1"/>
                </a:solidFill>
                <a:effectLst/>
              </a:rPr>
              <a:t>In your opinion, what should the top three priorities be for Bath and North East Somerset Council?</a:t>
            </a:r>
            <a:endParaRPr lang="en-GB" sz="1400">
              <a:solidFill>
                <a:schemeClr val="tx1"/>
              </a:solidFill>
              <a:effectLst/>
            </a:endParaRPr>
          </a:p>
        </c:rich>
      </c:tx>
      <c:layout>
        <c:manualLayout>
          <c:xMode val="edge"/>
          <c:yMode val="edge"/>
          <c:x val="0.1274180608737272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of people selecting this issue as a no. 1 priority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6739-5D46-86CE-E04492E3560E}"/>
              </c:ext>
            </c:extLst>
          </c:dPt>
          <c:dPt>
            <c:idx val="2"/>
            <c:invertIfNegative val="0"/>
            <c:bubble3D val="0"/>
            <c:extLst>
              <c:ext xmlns:c16="http://schemas.microsoft.com/office/drawing/2014/chart" uri="{C3380CC4-5D6E-409C-BE32-E72D297353CC}">
                <c16:uniqueId val="{00000001-6739-5D46-86CE-E04492E3560E}"/>
              </c:ext>
            </c:extLst>
          </c:dPt>
          <c:dPt>
            <c:idx val="3"/>
            <c:invertIfNegative val="0"/>
            <c:bubble3D val="0"/>
            <c:extLst>
              <c:ext xmlns:c16="http://schemas.microsoft.com/office/drawing/2014/chart" uri="{C3380CC4-5D6E-409C-BE32-E72D297353CC}">
                <c16:uniqueId val="{00000002-6739-5D46-86CE-E04492E3560E}"/>
              </c:ext>
            </c:extLst>
          </c:dPt>
          <c:dPt>
            <c:idx val="5"/>
            <c:invertIfNegative val="0"/>
            <c:bubble3D val="0"/>
            <c:extLst>
              <c:ext xmlns:c16="http://schemas.microsoft.com/office/drawing/2014/chart" uri="{C3380CC4-5D6E-409C-BE32-E72D297353CC}">
                <c16:uniqueId val="{00000003-6739-5D46-86CE-E04492E356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Reducing carbon emissions</c:v>
                </c:pt>
                <c:pt idx="1">
                  <c:v>Building more homes</c:v>
                </c:pt>
                <c:pt idx="2">
                  <c:v>Improving health and social care</c:v>
                </c:pt>
                <c:pt idx="3">
                  <c:v>Tackling the cost of living crisis</c:v>
                </c:pt>
                <c:pt idx="4">
                  <c:v>Creating jobs</c:v>
                </c:pt>
                <c:pt idx="5">
                  <c:v>Improving public spaces</c:v>
                </c:pt>
                <c:pt idx="6">
                  <c:v>Improving education</c:v>
                </c:pt>
                <c:pt idx="7">
                  <c:v>Tackling Covid-19</c:v>
                </c:pt>
                <c:pt idx="8">
                  <c:v>Reducing immigration</c:v>
                </c:pt>
              </c:strCache>
            </c:strRef>
          </c:cat>
          <c:val>
            <c:numRef>
              <c:f>Sheet1!$B$2:$B$10</c:f>
              <c:numCache>
                <c:formatCode>General</c:formatCode>
                <c:ptCount val="9"/>
                <c:pt idx="0">
                  <c:v>9</c:v>
                </c:pt>
                <c:pt idx="1">
                  <c:v>5</c:v>
                </c:pt>
                <c:pt idx="2">
                  <c:v>4</c:v>
                </c:pt>
                <c:pt idx="3">
                  <c:v>3</c:v>
                </c:pt>
                <c:pt idx="4">
                  <c:v>2</c:v>
                </c:pt>
                <c:pt idx="5">
                  <c:v>2</c:v>
                </c:pt>
                <c:pt idx="6">
                  <c:v>0</c:v>
                </c:pt>
                <c:pt idx="7">
                  <c:v>0</c:v>
                </c:pt>
                <c:pt idx="8">
                  <c:v>0</c:v>
                </c:pt>
              </c:numCache>
            </c:numRef>
          </c:val>
          <c:extLst>
            <c:ext xmlns:c16="http://schemas.microsoft.com/office/drawing/2014/chart" uri="{C3380CC4-5D6E-409C-BE32-E72D297353CC}">
              <c16:uniqueId val="{00000004-6739-5D46-86CE-E04492E3560E}"/>
            </c:ext>
          </c:extLst>
        </c:ser>
        <c:dLbls>
          <c:showLegendKey val="0"/>
          <c:showVal val="1"/>
          <c:showCatName val="0"/>
          <c:showSerName val="0"/>
          <c:showPercent val="0"/>
          <c:showBubbleSize val="0"/>
        </c:dLbls>
        <c:gapWidth val="75"/>
        <c:axId val="76908271"/>
        <c:axId val="723277103"/>
      </c:barChart>
      <c:catAx>
        <c:axId val="7690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23277103"/>
        <c:crosses val="autoZero"/>
        <c:auto val="1"/>
        <c:lblAlgn val="ctr"/>
        <c:lblOffset val="100"/>
        <c:noMultiLvlLbl val="0"/>
      </c:catAx>
      <c:valAx>
        <c:axId val="723277103"/>
        <c:scaling>
          <c:orientation val="minMax"/>
        </c:scaling>
        <c:delete val="1"/>
        <c:axPos val="l"/>
        <c:numFmt formatCode="General" sourceLinked="1"/>
        <c:majorTickMark val="none"/>
        <c:minorTickMark val="none"/>
        <c:tickLblPos val="nextTo"/>
        <c:crossAx val="76908271"/>
        <c:crosses val="autoZero"/>
        <c:crossBetween val="between"/>
      </c:valAx>
      <c:spPr>
        <a:noFill/>
        <a:ln>
          <a:noFill/>
        </a:ln>
        <a:effectLst/>
      </c:spPr>
    </c:plotArea>
    <c:legend>
      <c:legendPos val="t"/>
      <c:layout>
        <c:manualLayout>
          <c:xMode val="edge"/>
          <c:yMode val="edge"/>
          <c:x val="0.21455663671569053"/>
          <c:y val="0.15819678567897294"/>
          <c:w val="0.58462968301279261"/>
          <c:h val="7.76705758098990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Having seen this information, how supportive do you feel about the Council encouraging active travel in the Bath and North East Somerset area?  </a:t>
            </a:r>
          </a:p>
        </c:rich>
      </c:tx>
      <c:layout>
        <c:manualLayout>
          <c:xMode val="edge"/>
          <c:yMode val="edge"/>
          <c:x val="0.11617833016466723"/>
          <c:y val="2.10956037813731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Having seen this information, how supportive do you feel about the Council encouraging active travel in the Bath and  North East  Somerset area?  </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8798-DE43-AD49-5B3ED2A328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98-DE43-AD49-5B3ED2A328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98-DE43-AD49-5B3ED2A328D1}"/>
              </c:ext>
            </c:extLst>
          </c:dPt>
          <c:dPt>
            <c:idx val="3"/>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7-8798-DE43-AD49-5B3ED2A328D1}"/>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8798-DE43-AD49-5B3ED2A328D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support</c:v>
                </c:pt>
                <c:pt idx="1">
                  <c:v>Somewhat support</c:v>
                </c:pt>
                <c:pt idx="2">
                  <c:v>Neither support nor oppose</c:v>
                </c:pt>
                <c:pt idx="3">
                  <c:v>Somewhat oppose</c:v>
                </c:pt>
                <c:pt idx="4">
                  <c:v>Strongly oppose </c:v>
                </c:pt>
              </c:strCache>
            </c:strRef>
          </c:cat>
          <c:val>
            <c:numRef>
              <c:f>Sheet1!$B$2:$B$6</c:f>
              <c:numCache>
                <c:formatCode>General</c:formatCode>
                <c:ptCount val="5"/>
                <c:pt idx="0">
                  <c:v>12</c:v>
                </c:pt>
                <c:pt idx="1">
                  <c:v>9</c:v>
                </c:pt>
                <c:pt idx="2">
                  <c:v>3</c:v>
                </c:pt>
                <c:pt idx="3">
                  <c:v>2</c:v>
                </c:pt>
                <c:pt idx="4">
                  <c:v>1</c:v>
                </c:pt>
              </c:numCache>
            </c:numRef>
          </c:val>
          <c:extLst>
            <c:ext xmlns:c16="http://schemas.microsoft.com/office/drawing/2014/chart" uri="{C3380CC4-5D6E-409C-BE32-E72D297353CC}">
              <c16:uniqueId val="{0000000A-8798-DE43-AD49-5B3ED2A328D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5840864313746985E-2"/>
          <c:y val="0.73855590454276043"/>
          <c:w val="0.97415916625251653"/>
          <c:h val="0.203569390698528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1A369-7F6B-5041-B011-AD78D0049A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046BA7-F287-5245-8777-F98AEB93C4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BB27E6-4031-9E4C-879F-11F95BCC8625}" type="datetimeFigureOut">
              <a:rPr lang="en-US" smtClean="0"/>
              <a:t>11/2/22</a:t>
            </a:fld>
            <a:endParaRPr lang="en-US"/>
          </a:p>
        </p:txBody>
      </p:sp>
      <p:sp>
        <p:nvSpPr>
          <p:cNvPr id="4" name="Footer Placeholder 3">
            <a:extLst>
              <a:ext uri="{FF2B5EF4-FFF2-40B4-BE49-F238E27FC236}">
                <a16:creationId xmlns:a16="http://schemas.microsoft.com/office/drawing/2014/main" id="{220683DE-F96F-CF4D-9F53-C8B5777DA9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6F9930-6B5A-404C-AA28-539C3D8895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F7E9A-0F36-3C46-96EE-BC4FE90CF0D9}" type="slidenum">
              <a:rPr lang="en-US" smtClean="0"/>
              <a:t>‹#›</a:t>
            </a:fld>
            <a:endParaRPr lang="en-US"/>
          </a:p>
        </p:txBody>
      </p:sp>
    </p:spTree>
    <p:extLst>
      <p:ext uri="{BB962C8B-B14F-4D97-AF65-F5344CB8AC3E}">
        <p14:creationId xmlns:p14="http://schemas.microsoft.com/office/powerpoint/2010/main" val="57109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E76B6-E8BA-7645-8A24-6AB74F9F2B50}"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E0C61-032B-0442-AFDE-692B07187050}" type="slidenum">
              <a:rPr lang="en-US" smtClean="0"/>
              <a:t>‹#›</a:t>
            </a:fld>
            <a:endParaRPr lang="en-US"/>
          </a:p>
        </p:txBody>
      </p:sp>
    </p:spTree>
    <p:extLst>
      <p:ext uri="{BB962C8B-B14F-4D97-AF65-F5344CB8AC3E}">
        <p14:creationId xmlns:p14="http://schemas.microsoft.com/office/powerpoint/2010/main" val="6704797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2</a:t>
            </a:fld>
            <a:endParaRPr lang="en-US"/>
          </a:p>
        </p:txBody>
      </p:sp>
    </p:spTree>
    <p:extLst>
      <p:ext uri="{BB962C8B-B14F-4D97-AF65-F5344CB8AC3E}">
        <p14:creationId xmlns:p14="http://schemas.microsoft.com/office/powerpoint/2010/main" val="96162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E0C61-032B-0442-AFDE-692B071870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23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5</a:t>
            </a:fld>
            <a:endParaRPr lang="en-US"/>
          </a:p>
        </p:txBody>
      </p:sp>
    </p:spTree>
    <p:extLst>
      <p:ext uri="{BB962C8B-B14F-4D97-AF65-F5344CB8AC3E}">
        <p14:creationId xmlns:p14="http://schemas.microsoft.com/office/powerpoint/2010/main" val="377950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FE0C61-032B-0442-AFDE-692B07187050}" type="slidenum">
              <a:rPr lang="en-US" smtClean="0"/>
              <a:t>6</a:t>
            </a:fld>
            <a:endParaRPr lang="en-US"/>
          </a:p>
        </p:txBody>
      </p:sp>
    </p:spTree>
    <p:extLst>
      <p:ext uri="{BB962C8B-B14F-4D97-AF65-F5344CB8AC3E}">
        <p14:creationId xmlns:p14="http://schemas.microsoft.com/office/powerpoint/2010/main" val="303941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FE0C61-032B-0442-AFDE-692B07187050}" type="slidenum">
              <a:rPr lang="en-US" smtClean="0"/>
              <a:t>12</a:t>
            </a:fld>
            <a:endParaRPr lang="en-US"/>
          </a:p>
        </p:txBody>
      </p:sp>
    </p:spTree>
    <p:extLst>
      <p:ext uri="{BB962C8B-B14F-4D97-AF65-F5344CB8AC3E}">
        <p14:creationId xmlns:p14="http://schemas.microsoft.com/office/powerpoint/2010/main" val="1679056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spTree>
    <p:extLst>
      <p:ext uri="{BB962C8B-B14F-4D97-AF65-F5344CB8AC3E}">
        <p14:creationId xmlns:p14="http://schemas.microsoft.com/office/powerpoint/2010/main" val="364215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B5F13504-136D-3943-9D11-4E2D9E267D03}"/>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5" name="Text Placeholder 4">
            <a:extLst>
              <a:ext uri="{FF2B5EF4-FFF2-40B4-BE49-F238E27FC236}">
                <a16:creationId xmlns:a16="http://schemas.microsoft.com/office/drawing/2014/main" id="{1B119A88-F3E9-034E-9022-930C17C13DA1}"/>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27" name="Text Placeholder 4">
            <a:extLst>
              <a:ext uri="{FF2B5EF4-FFF2-40B4-BE49-F238E27FC236}">
                <a16:creationId xmlns:a16="http://schemas.microsoft.com/office/drawing/2014/main" id="{7BBA291F-D55B-024E-AD70-717E2D29AF2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0" name="Text Placeholder 4">
            <a:extLst>
              <a:ext uri="{FF2B5EF4-FFF2-40B4-BE49-F238E27FC236}">
                <a16:creationId xmlns:a16="http://schemas.microsoft.com/office/drawing/2014/main" id="{C5F4F98C-0CC1-B840-9A5E-AD0E0205610A}"/>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1" name="Text Placeholder 4">
            <a:extLst>
              <a:ext uri="{FF2B5EF4-FFF2-40B4-BE49-F238E27FC236}">
                <a16:creationId xmlns:a16="http://schemas.microsoft.com/office/drawing/2014/main" id="{72A1C7FD-AD2C-CA4C-846E-CCD70D02DE5E}"/>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17651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Finding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hasCustomPrompt="1"/>
          </p:nvPr>
        </p:nvSpPr>
        <p:spPr>
          <a:xfrm>
            <a:off x="778409" y="1621166"/>
            <a:ext cx="10704414" cy="593723"/>
          </a:xfrm>
          <a:prstGeom prst="rect">
            <a:avLst/>
          </a:prstGeom>
          <a:solidFill>
            <a:schemeClr val="accent3"/>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1. 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hasCustomPrompt="1"/>
          </p:nvPr>
        </p:nvSpPr>
        <p:spPr>
          <a:xfrm>
            <a:off x="791910" y="2494736"/>
            <a:ext cx="10707408" cy="593723"/>
          </a:xfrm>
          <a:prstGeom prst="rect">
            <a:avLst/>
          </a:prstGeom>
          <a:solidFill>
            <a:schemeClr val="accent5">
              <a:lumMod val="60000"/>
              <a:lumOff val="40000"/>
            </a:schemeClr>
          </a:solidFill>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2. 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hasCustomPrompt="1"/>
          </p:nvPr>
        </p:nvSpPr>
        <p:spPr>
          <a:xfrm>
            <a:off x="791910" y="3307983"/>
            <a:ext cx="10707408" cy="593723"/>
          </a:xfrm>
          <a:prstGeom prst="rect">
            <a:avLst/>
          </a:prstGeom>
          <a:solidFill>
            <a:schemeClr val="accent6"/>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3. 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hasCustomPrompt="1"/>
          </p:nvPr>
        </p:nvSpPr>
        <p:spPr>
          <a:xfrm>
            <a:off x="791910" y="4126637"/>
            <a:ext cx="10707408" cy="593723"/>
          </a:xfrm>
          <a:prstGeom prst="rect">
            <a:avLst/>
          </a:prstGeom>
          <a:solidFill>
            <a:schemeClr val="accent1">
              <a:lumMod val="60000"/>
              <a:lumOff val="40000"/>
            </a:schemeClr>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4. 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hasCustomPrompt="1"/>
          </p:nvPr>
        </p:nvSpPr>
        <p:spPr>
          <a:xfrm>
            <a:off x="791910" y="4954206"/>
            <a:ext cx="10707408" cy="593723"/>
          </a:xfrm>
          <a:prstGeom prst="rect">
            <a:avLst/>
          </a:prstGeom>
          <a:solidFill>
            <a:schemeClr val="accent4"/>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5. Click to edit Master text styles</a:t>
            </a:r>
          </a:p>
        </p:txBody>
      </p:sp>
      <p:pic>
        <p:nvPicPr>
          <p:cNvPr id="17" name="Picture 16">
            <a:extLst>
              <a:ext uri="{FF2B5EF4-FFF2-40B4-BE49-F238E27FC236}">
                <a16:creationId xmlns:a16="http://schemas.microsoft.com/office/drawing/2014/main" id="{3F9D9586-2209-0342-89C2-34C157E6402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8" name="Rectangle 17">
            <a:extLst>
              <a:ext uri="{FF2B5EF4-FFF2-40B4-BE49-F238E27FC236}">
                <a16:creationId xmlns:a16="http://schemas.microsoft.com/office/drawing/2014/main" id="{D30B17FC-2D54-9F44-99D8-2A5B579D778F}"/>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9" name="Text Placeholder 12">
            <a:extLst>
              <a:ext uri="{FF2B5EF4-FFF2-40B4-BE49-F238E27FC236}">
                <a16:creationId xmlns:a16="http://schemas.microsoft.com/office/drawing/2014/main" id="{5097D2E4-2D83-DC4C-9033-13663A6D8572}"/>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cxnSp>
        <p:nvCxnSpPr>
          <p:cNvPr id="11" name="Straight Connector 10">
            <a:extLst>
              <a:ext uri="{FF2B5EF4-FFF2-40B4-BE49-F238E27FC236}">
                <a16:creationId xmlns:a16="http://schemas.microsoft.com/office/drawing/2014/main" id="{125C8BEB-8A29-7246-9773-7FB8F1E49DA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65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791701" y="1542697"/>
            <a:ext cx="10782472"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791701" y="2655076"/>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779001" y="3767455"/>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2">
            <a:extLst>
              <a:ext uri="{FF2B5EF4-FFF2-40B4-BE49-F238E27FC236}">
                <a16:creationId xmlns:a16="http://schemas.microsoft.com/office/drawing/2014/main" id="{27E263A3-896D-704F-8F8A-9E6499B6BEDC}"/>
              </a:ext>
            </a:extLst>
          </p:cNvPr>
          <p:cNvSpPr>
            <a:spLocks noGrp="1"/>
          </p:cNvSpPr>
          <p:nvPr>
            <p:ph type="body" sz="quarter" idx="20" hasCustomPrompt="1"/>
          </p:nvPr>
        </p:nvSpPr>
        <p:spPr>
          <a:xfrm>
            <a:off x="793791" y="761543"/>
            <a:ext cx="10782472" cy="538265"/>
          </a:xfrm>
          <a:prstGeom prst="rect">
            <a:avLst/>
          </a:prstGeo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25" name="Text Placeholder 4">
            <a:extLst>
              <a:ext uri="{FF2B5EF4-FFF2-40B4-BE49-F238E27FC236}">
                <a16:creationId xmlns:a16="http://schemas.microsoft.com/office/drawing/2014/main" id="{FE7875DA-6129-0040-ABCF-E4B580E0A56F}"/>
              </a:ext>
            </a:extLst>
          </p:cNvPr>
          <p:cNvSpPr>
            <a:spLocks noGrp="1"/>
          </p:cNvSpPr>
          <p:nvPr>
            <p:ph type="body" sz="quarter" idx="21"/>
          </p:nvPr>
        </p:nvSpPr>
        <p:spPr>
          <a:xfrm>
            <a:off x="782251" y="4879834"/>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734E8F32-1750-7B4B-8644-795BAB8BCE71}"/>
              </a:ext>
            </a:extLst>
          </p:cNvPr>
          <p:cNvCxnSpPr/>
          <p:nvPr userDrawn="1"/>
        </p:nvCxnSpPr>
        <p:spPr>
          <a:xfrm>
            <a:off x="793268"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0215EDF-8A88-8244-8B42-E20F22B8CCE7}"/>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6" name="Rectangle 15">
            <a:extLst>
              <a:ext uri="{FF2B5EF4-FFF2-40B4-BE49-F238E27FC236}">
                <a16:creationId xmlns:a16="http://schemas.microsoft.com/office/drawing/2014/main" id="{EE689726-1E43-8B4F-B3FB-9C1978648CB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Tree>
    <p:extLst>
      <p:ext uri="{BB962C8B-B14F-4D97-AF65-F5344CB8AC3E}">
        <p14:creationId xmlns:p14="http://schemas.microsoft.com/office/powerpoint/2010/main" val="313310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9" name="Text Placeholder 4">
            <a:extLst>
              <a:ext uri="{FF2B5EF4-FFF2-40B4-BE49-F238E27FC236}">
                <a16:creationId xmlns:a16="http://schemas.microsoft.com/office/drawing/2014/main" id="{477258F1-E97B-8B42-82AA-F9069C8FD028}"/>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20" name="Text Placeholder 12">
            <a:extLst>
              <a:ext uri="{FF2B5EF4-FFF2-40B4-BE49-F238E27FC236}">
                <a16:creationId xmlns:a16="http://schemas.microsoft.com/office/drawing/2014/main" id="{7308CFFF-35F0-0544-898F-92858AFCC5D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22" name="Text Placeholder 4">
            <a:extLst>
              <a:ext uri="{FF2B5EF4-FFF2-40B4-BE49-F238E27FC236}">
                <a16:creationId xmlns:a16="http://schemas.microsoft.com/office/drawing/2014/main" id="{D76D481F-ED51-E74A-A1FB-41014E8BB247}"/>
              </a:ext>
            </a:extLst>
          </p:cNvPr>
          <p:cNvSpPr>
            <a:spLocks noGrp="1"/>
          </p:cNvSpPr>
          <p:nvPr>
            <p:ph type="body" sz="quarter" idx="13"/>
          </p:nvPr>
        </p:nvSpPr>
        <p:spPr>
          <a:xfrm>
            <a:off x="804285" y="5978123"/>
            <a:ext cx="9541795"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8" name="Straight Connector 7">
            <a:extLst>
              <a:ext uri="{FF2B5EF4-FFF2-40B4-BE49-F238E27FC236}">
                <a16:creationId xmlns:a16="http://schemas.microsoft.com/office/drawing/2014/main" id="{5527825B-A8D9-184A-B846-84F474477168}"/>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59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E969E1-E0CD-CC4B-A1F1-A8142E1DC765}"/>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4" name="Rectangle 13">
            <a:extLst>
              <a:ext uri="{FF2B5EF4-FFF2-40B4-BE49-F238E27FC236}">
                <a16:creationId xmlns:a16="http://schemas.microsoft.com/office/drawing/2014/main" id="{ED1A3067-B131-414A-927A-CF488C655CE9}"/>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9" name="Straight Connector 8">
            <a:extLst>
              <a:ext uri="{FF2B5EF4-FFF2-40B4-BE49-F238E27FC236}">
                <a16:creationId xmlns:a16="http://schemas.microsoft.com/office/drawing/2014/main" id="{7C756C6C-6F6D-8E4C-B204-873571A8EB50}"/>
              </a:ext>
            </a:extLst>
          </p:cNvPr>
          <p:cNvCxnSpPr>
            <a:cxnSpLocks/>
          </p:cNvCxnSpPr>
          <p:nvPr userDrawn="1"/>
        </p:nvCxnSpPr>
        <p:spPr>
          <a:xfrm flipH="1">
            <a:off x="6733055" y="1102710"/>
            <a:ext cx="7937"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7" name="Picture 16" descr="connect graphics@2x.png">
            <a:extLst>
              <a:ext uri="{FF2B5EF4-FFF2-40B4-BE49-F238E27FC236}">
                <a16:creationId xmlns:a16="http://schemas.microsoft.com/office/drawing/2014/main" id="{EB4D667B-FB3F-A243-B31B-3AA5CC8B8697}"/>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flipH="1">
            <a:off x="-1" y="2492895"/>
            <a:ext cx="3723701" cy="5651017"/>
          </a:xfrm>
          <a:prstGeom prst="rect">
            <a:avLst/>
          </a:prstGeom>
        </p:spPr>
      </p:pic>
      <p:pic>
        <p:nvPicPr>
          <p:cNvPr id="18" name="Picture 17" descr="connect graphics@2x.png">
            <a:extLst>
              <a:ext uri="{FF2B5EF4-FFF2-40B4-BE49-F238E27FC236}">
                <a16:creationId xmlns:a16="http://schemas.microsoft.com/office/drawing/2014/main" id="{2D081C20-F107-144A-A91B-D0688F6519FD}"/>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rot="5400000">
            <a:off x="8355801" y="2244524"/>
            <a:ext cx="3723701" cy="5651017"/>
          </a:xfrm>
          <a:prstGeom prst="rect">
            <a:avLst/>
          </a:prstGeom>
        </p:spPr>
      </p:pic>
      <p:sp>
        <p:nvSpPr>
          <p:cNvPr id="11" name="Text Placeholder 12">
            <a:extLst>
              <a:ext uri="{FF2B5EF4-FFF2-40B4-BE49-F238E27FC236}">
                <a16:creationId xmlns:a16="http://schemas.microsoft.com/office/drawing/2014/main" id="{A761C2B8-7CD8-2349-B9DC-98D1BCFE69C3}"/>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lgn="ctr">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6" name="Straight Connector 15">
            <a:extLst>
              <a:ext uri="{FF2B5EF4-FFF2-40B4-BE49-F238E27FC236}">
                <a16:creationId xmlns:a16="http://schemas.microsoft.com/office/drawing/2014/main" id="{3B443B41-D354-384B-AF60-49B743096084}"/>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21" name="Text Placeholder 4">
            <a:extLst>
              <a:ext uri="{FF2B5EF4-FFF2-40B4-BE49-F238E27FC236}">
                <a16:creationId xmlns:a16="http://schemas.microsoft.com/office/drawing/2014/main" id="{3FE34EEB-82C4-8C44-8D8A-BB80377A3EA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ctr">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lgn="ctr">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2594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11915"/>
            <a:ext cx="12192000" cy="6858000"/>
          </a:xfrm>
          <a:prstGeom prst="rect">
            <a:avLst/>
          </a:prstGeom>
        </p:spPr>
        <p:txBody>
          <a:bodyPr anchor="ctr"/>
          <a:lstStyle>
            <a:lvl1pPr algn="ctr">
              <a:defRPr/>
            </a:lvl1pPr>
          </a:lstStyle>
          <a:p>
            <a:r>
              <a:rPr lang="en-GB"/>
              <a:t>Click icon to add picture</a:t>
            </a:r>
            <a:endParaRPr lang="en-US"/>
          </a:p>
        </p:txBody>
      </p:sp>
      <p:sp>
        <p:nvSpPr>
          <p:cNvPr id="13" name="Slide Number Placeholder 2">
            <a:extLst>
              <a:ext uri="{FF2B5EF4-FFF2-40B4-BE49-F238E27FC236}">
                <a16:creationId xmlns:a16="http://schemas.microsoft.com/office/drawing/2014/main" id="{07B6FC21-8C67-D24E-BF17-333BC8D3A5E1}"/>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
        <p:nvSpPr>
          <p:cNvPr id="16" name="Rectangle 15">
            <a:extLst>
              <a:ext uri="{FF2B5EF4-FFF2-40B4-BE49-F238E27FC236}">
                <a16:creationId xmlns:a16="http://schemas.microsoft.com/office/drawing/2014/main" id="{89EF65A4-6F2C-8846-9F78-B761D0EA2CE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pic>
        <p:nvPicPr>
          <p:cNvPr id="15" name="Picture 14">
            <a:extLst>
              <a:ext uri="{FF2B5EF4-FFF2-40B4-BE49-F238E27FC236}">
                <a16:creationId xmlns:a16="http://schemas.microsoft.com/office/drawing/2014/main" id="{07DC54C5-49C7-6747-B217-A7272F6D0CC9}"/>
              </a:ext>
            </a:extLst>
          </p:cNvPr>
          <p:cNvPicPr>
            <a:picLocks noChangeAspect="1"/>
          </p:cNvPicPr>
          <p:nvPr userDrawn="1"/>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4258498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Text Placeholder 4">
            <a:extLst>
              <a:ext uri="{FF2B5EF4-FFF2-40B4-BE49-F238E27FC236}">
                <a16:creationId xmlns:a16="http://schemas.microsoft.com/office/drawing/2014/main" id="{B425E85F-23EA-5847-A5AC-3580EF566B11}"/>
              </a:ext>
            </a:extLst>
          </p:cNvPr>
          <p:cNvSpPr>
            <a:spLocks noGrp="1"/>
          </p:cNvSpPr>
          <p:nvPr>
            <p:ph type="body" sz="quarter" idx="13"/>
          </p:nvPr>
        </p:nvSpPr>
        <p:spPr>
          <a:xfrm>
            <a:off x="804285" y="5977542"/>
            <a:ext cx="9529438"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2">
            <a:extLst>
              <a:ext uri="{FF2B5EF4-FFF2-40B4-BE49-F238E27FC236}">
                <a16:creationId xmlns:a16="http://schemas.microsoft.com/office/drawing/2014/main" id="{165E8A0B-6C11-8A43-9682-2FC0A517120C}"/>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4" name="Text Placeholder 4">
            <a:extLst>
              <a:ext uri="{FF2B5EF4-FFF2-40B4-BE49-F238E27FC236}">
                <a16:creationId xmlns:a16="http://schemas.microsoft.com/office/drawing/2014/main" id="{36CAAA4B-F6BA-0A42-B5DA-BC0DA7D687F9}"/>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6316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8"/>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A71B78E-F5C4-BA45-B3A3-AD6B3EC1B10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7" name="Straight Connector 6">
            <a:extLst>
              <a:ext uri="{FF2B5EF4-FFF2-40B4-BE49-F238E27FC236}">
                <a16:creationId xmlns:a16="http://schemas.microsoft.com/office/drawing/2014/main" id="{034EE263-1C2F-694F-A268-B0AA823D599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8" name="Text Placeholder 12">
            <a:extLst>
              <a:ext uri="{FF2B5EF4-FFF2-40B4-BE49-F238E27FC236}">
                <a16:creationId xmlns:a16="http://schemas.microsoft.com/office/drawing/2014/main" id="{E411536A-C599-0245-B1B6-567CBB232930}"/>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9" name="Text Placeholder 4">
            <a:extLst>
              <a:ext uri="{FF2B5EF4-FFF2-40B4-BE49-F238E27FC236}">
                <a16:creationId xmlns:a16="http://schemas.microsoft.com/office/drawing/2014/main" id="{AC933B6D-C66D-ED40-9B68-E381AA6F4DC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87604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E61D9AF-9390-174B-9C23-BC7B3E5CAEA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ED31E41F-4910-3547-8C85-7F46675121F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3017CB34-15FC-5348-BFD1-CC4FA1217F2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BF0A4812-308B-B843-8A7D-010FC33B567A}"/>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6195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3DE8A04-7113-194D-93EF-D1C2457E0275}"/>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A9678540-BE90-944A-AEFA-591EE5409C5F}"/>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5C8CB89F-49A4-F046-B264-1A3E66CAC834}"/>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20B8A68E-2F4E-8D43-BA6F-E017297FFC3F}"/>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54559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180512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F8C1D96A-62AF-6946-A75A-8E3253E1EC4E}"/>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330ED21D-6816-D04F-9FF6-2A00607985D4}"/>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7CBD7D84-A183-AA45-B462-6478FFCDC5D9}"/>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83175A9E-D9DF-2B40-B7F6-3CA56D717ADD}"/>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6510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685A5532-E6B5-384A-B4FB-CCC595F875F2}"/>
              </a:ext>
            </a:extLst>
          </p:cNvPr>
          <p:cNvSpPr>
            <a:spLocks noGrp="1"/>
          </p:cNvSpPr>
          <p:nvPr>
            <p:ph type="body" sz="quarter" idx="10" hasCustomPrompt="1"/>
          </p:nvPr>
        </p:nvSpPr>
        <p:spPr>
          <a:xfrm>
            <a:off x="1200840" y="1522488"/>
            <a:ext cx="9838868" cy="2804183"/>
          </a:xfrm>
          <a:prstGeom prst="rect">
            <a:avLst/>
          </a:prstGeom>
        </p:spPr>
        <p:txBody>
          <a:bodyPr lIns="0">
            <a:normAutofit/>
          </a:bodyPr>
          <a:lstStyle>
            <a:lvl1pPr marL="0" indent="0" algn="ctr">
              <a:buNone/>
              <a:defRPr sz="3200" b="1">
                <a:solidFill>
                  <a:srgbClr val="4A4A4A"/>
                </a:solidFill>
                <a:latin typeface="Arial" panose="020B0604020202020204" pitchFamily="34" charset="0"/>
                <a:cs typeface="Arial" panose="020B0604020202020204" pitchFamily="34" charset="0"/>
              </a:defRPr>
            </a:lvl1pPr>
          </a:lstStyle>
          <a:p>
            <a:pPr lvl="0"/>
            <a:r>
              <a:rPr lang="en-GB"/>
              <a:t>Statement page </a:t>
            </a:r>
          </a:p>
          <a:p>
            <a:pPr lvl="0"/>
            <a:endParaRPr lang="en-GB"/>
          </a:p>
          <a:p>
            <a:pPr lvl="0"/>
            <a:endParaRPr lang="en-GB"/>
          </a:p>
          <a:p>
            <a:pPr lvl="0"/>
            <a:endParaRPr lang="en-GB"/>
          </a:p>
          <a:p>
            <a:pPr lvl="0"/>
            <a:endParaRPr lang="en-US"/>
          </a:p>
        </p:txBody>
      </p:sp>
      <p:pic>
        <p:nvPicPr>
          <p:cNvPr id="6" name="Picture 5">
            <a:extLst>
              <a:ext uri="{FF2B5EF4-FFF2-40B4-BE49-F238E27FC236}">
                <a16:creationId xmlns:a16="http://schemas.microsoft.com/office/drawing/2014/main" id="{62050CC1-53BE-624A-A77D-443CEBB41B0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7" name="Rectangle 6">
            <a:extLst>
              <a:ext uri="{FF2B5EF4-FFF2-40B4-BE49-F238E27FC236}">
                <a16:creationId xmlns:a16="http://schemas.microsoft.com/office/drawing/2014/main" id="{ED975CC3-18B3-E243-AB85-A3ACB281301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8" name="Straight Connector 7">
            <a:extLst>
              <a:ext uri="{FF2B5EF4-FFF2-40B4-BE49-F238E27FC236}">
                <a16:creationId xmlns:a16="http://schemas.microsoft.com/office/drawing/2014/main" id="{6309F5D8-04E0-2740-8FD2-0451D087F3C1}"/>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47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F3684D1-5871-A848-85E5-D6E4BF8C03ED}"/>
              </a:ext>
            </a:extLst>
          </p:cNvPr>
          <p:cNvSpPr>
            <a:spLocks noGrp="1"/>
          </p:cNvSpPr>
          <p:nvPr>
            <p:ph type="pic" sz="quarter" idx="12"/>
          </p:nvPr>
        </p:nvSpPr>
        <p:spPr>
          <a:xfrm>
            <a:off x="7256462" y="0"/>
            <a:ext cx="4935538" cy="6858000"/>
          </a:xfrm>
          <a:prstGeom prst="rect">
            <a:avLst/>
          </a:prstGeom>
        </p:spPr>
        <p:txBody>
          <a:bodyPr/>
          <a:lstStyle/>
          <a:p>
            <a:r>
              <a:rPr lang="en-GB"/>
              <a:t>Click icon to add picture</a:t>
            </a:r>
            <a:endParaRPr lang="en-US"/>
          </a:p>
        </p:txBody>
      </p:sp>
      <p:sp>
        <p:nvSpPr>
          <p:cNvPr id="9" name="Text Placeholder 12">
            <a:extLst>
              <a:ext uri="{FF2B5EF4-FFF2-40B4-BE49-F238E27FC236}">
                <a16:creationId xmlns:a16="http://schemas.microsoft.com/office/drawing/2014/main" id="{D249A293-0D2F-6A42-A416-46E546C5EB14}"/>
              </a:ext>
            </a:extLst>
          </p:cNvPr>
          <p:cNvSpPr>
            <a:spLocks noGrp="1"/>
          </p:cNvSpPr>
          <p:nvPr>
            <p:ph type="body" sz="quarter" idx="13" hasCustomPrompt="1"/>
          </p:nvPr>
        </p:nvSpPr>
        <p:spPr>
          <a:xfrm>
            <a:off x="80428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0" name="Straight Connector 9">
            <a:extLst>
              <a:ext uri="{FF2B5EF4-FFF2-40B4-BE49-F238E27FC236}">
                <a16:creationId xmlns:a16="http://schemas.microsoft.com/office/drawing/2014/main" id="{2727EBB8-6E18-E24C-B484-665CFFFF7DF6}"/>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1" name="Text Placeholder 4">
            <a:extLst>
              <a:ext uri="{FF2B5EF4-FFF2-40B4-BE49-F238E27FC236}">
                <a16:creationId xmlns:a16="http://schemas.microsoft.com/office/drawing/2014/main" id="{5BE48A71-0A33-1B4C-8BA3-84794B901FCA}"/>
              </a:ext>
            </a:extLst>
          </p:cNvPr>
          <p:cNvSpPr>
            <a:spLocks noGrp="1"/>
          </p:cNvSpPr>
          <p:nvPr>
            <p:ph type="body" sz="quarter" idx="11"/>
          </p:nvPr>
        </p:nvSpPr>
        <p:spPr>
          <a:xfrm>
            <a:off x="804285" y="1656983"/>
            <a:ext cx="6065145"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337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4C6EC7-6012-B747-9121-263E81DC2C4A}"/>
              </a:ext>
            </a:extLst>
          </p:cNvPr>
          <p:cNvSpPr>
            <a:spLocks noGrp="1"/>
          </p:cNvSpPr>
          <p:nvPr>
            <p:ph type="pic" sz="quarter" idx="12"/>
          </p:nvPr>
        </p:nvSpPr>
        <p:spPr>
          <a:xfrm>
            <a:off x="0" y="0"/>
            <a:ext cx="4935538" cy="6858000"/>
          </a:xfrm>
          <a:prstGeom prst="rect">
            <a:avLst/>
          </a:prstGeom>
        </p:spPr>
        <p:txBody>
          <a:bodyPr/>
          <a:lstStyle/>
          <a:p>
            <a:r>
              <a:rPr lang="en-GB"/>
              <a:t>Click icon to add picture</a:t>
            </a:r>
            <a:endParaRPr lang="en-US"/>
          </a:p>
        </p:txBody>
      </p:sp>
      <p:pic>
        <p:nvPicPr>
          <p:cNvPr id="8" name="Picture 7" descr="connect graphics@2x.png">
            <a:extLst>
              <a:ext uri="{FF2B5EF4-FFF2-40B4-BE49-F238E27FC236}">
                <a16:creationId xmlns:a16="http://schemas.microsoft.com/office/drawing/2014/main" id="{0CEDD445-A56E-CB4B-848B-60E5646B999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91" t="207" r="11013" b="-207"/>
          <a:stretch/>
        </p:blipFill>
        <p:spPr>
          <a:xfrm>
            <a:off x="9683728" y="-616199"/>
            <a:ext cx="2544213" cy="3861048"/>
          </a:xfrm>
          <a:prstGeom prst="rect">
            <a:avLst/>
          </a:prstGeom>
        </p:spPr>
      </p:pic>
      <p:pic>
        <p:nvPicPr>
          <p:cNvPr id="10" name="Picture 9">
            <a:extLst>
              <a:ext uri="{FF2B5EF4-FFF2-40B4-BE49-F238E27FC236}">
                <a16:creationId xmlns:a16="http://schemas.microsoft.com/office/drawing/2014/main" id="{D6A265A4-D8EA-B94A-B73D-5CA6B8992662}"/>
              </a:ext>
            </a:extLst>
          </p:cNvPr>
          <p:cNvPicPr>
            <a:picLocks noChangeAspect="1"/>
          </p:cNvPicPr>
          <p:nvPr userDrawn="1"/>
        </p:nvPicPr>
        <p:blipFill>
          <a:blip r:embed="rId3"/>
          <a:srcRect/>
          <a:stretch/>
        </p:blipFill>
        <p:spPr>
          <a:xfrm>
            <a:off x="10675962" y="6287585"/>
            <a:ext cx="1133415" cy="251710"/>
          </a:xfrm>
          <a:prstGeom prst="rect">
            <a:avLst/>
          </a:prstGeom>
        </p:spPr>
      </p:pic>
      <p:sp>
        <p:nvSpPr>
          <p:cNvPr id="9" name="Text Placeholder 12">
            <a:extLst>
              <a:ext uri="{FF2B5EF4-FFF2-40B4-BE49-F238E27FC236}">
                <a16:creationId xmlns:a16="http://schemas.microsoft.com/office/drawing/2014/main" id="{11578E10-CA90-8947-8D4B-FEA6597BE892}"/>
              </a:ext>
            </a:extLst>
          </p:cNvPr>
          <p:cNvSpPr>
            <a:spLocks noGrp="1"/>
          </p:cNvSpPr>
          <p:nvPr>
            <p:ph type="body" sz="quarter" idx="13" hasCustomPrompt="1"/>
          </p:nvPr>
        </p:nvSpPr>
        <p:spPr>
          <a:xfrm>
            <a:off x="558202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1" name="Straight Connector 10">
            <a:extLst>
              <a:ext uri="{FF2B5EF4-FFF2-40B4-BE49-F238E27FC236}">
                <a16:creationId xmlns:a16="http://schemas.microsoft.com/office/drawing/2014/main" id="{B37116C7-4177-8D4B-8775-B3B9963E4C83}"/>
              </a:ext>
            </a:extLst>
          </p:cNvPr>
          <p:cNvCxnSpPr/>
          <p:nvPr userDrawn="1"/>
        </p:nvCxnSpPr>
        <p:spPr>
          <a:xfrm>
            <a:off x="558202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2" name="Text Placeholder 4">
            <a:extLst>
              <a:ext uri="{FF2B5EF4-FFF2-40B4-BE49-F238E27FC236}">
                <a16:creationId xmlns:a16="http://schemas.microsoft.com/office/drawing/2014/main" id="{1A48EA2B-31C8-E34E-A247-8537431D00E6}"/>
              </a:ext>
            </a:extLst>
          </p:cNvPr>
          <p:cNvSpPr>
            <a:spLocks noGrp="1"/>
          </p:cNvSpPr>
          <p:nvPr>
            <p:ph type="body" sz="quarter" idx="11"/>
          </p:nvPr>
        </p:nvSpPr>
        <p:spPr>
          <a:xfrm>
            <a:off x="5573286" y="1656983"/>
            <a:ext cx="6073884"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6877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683136" y="1669662"/>
            <a:ext cx="3836476" cy="1083770"/>
          </a:xfrm>
          <a:prstGeom prst="rect">
            <a:avLst/>
          </a:prstGeom>
          <a:solidFill>
            <a:schemeClr val="accent3"/>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4">
            <a:extLst>
              <a:ext uri="{FF2B5EF4-FFF2-40B4-BE49-F238E27FC236}">
                <a16:creationId xmlns:a16="http://schemas.microsoft.com/office/drawing/2014/main" id="{FDA9CC42-1F3C-C049-872B-EFDB962549AA}"/>
              </a:ext>
            </a:extLst>
          </p:cNvPr>
          <p:cNvSpPr>
            <a:spLocks noGrp="1"/>
          </p:cNvSpPr>
          <p:nvPr>
            <p:ph type="body" sz="quarter" idx="13"/>
          </p:nvPr>
        </p:nvSpPr>
        <p:spPr>
          <a:xfrm>
            <a:off x="7691109" y="3098942"/>
            <a:ext cx="3820530" cy="1083770"/>
          </a:xfrm>
          <a:prstGeom prst="rect">
            <a:avLst/>
          </a:prstGeom>
          <a:solidFill>
            <a:schemeClr val="accent5"/>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4">
            <a:extLst>
              <a:ext uri="{FF2B5EF4-FFF2-40B4-BE49-F238E27FC236}">
                <a16:creationId xmlns:a16="http://schemas.microsoft.com/office/drawing/2014/main" id="{AD97F220-F25A-0941-A9E2-0B14CBF0F65D}"/>
              </a:ext>
            </a:extLst>
          </p:cNvPr>
          <p:cNvSpPr>
            <a:spLocks noGrp="1"/>
          </p:cNvSpPr>
          <p:nvPr>
            <p:ph type="body" sz="quarter" idx="14"/>
          </p:nvPr>
        </p:nvSpPr>
        <p:spPr>
          <a:xfrm>
            <a:off x="7699082" y="4483733"/>
            <a:ext cx="3820530" cy="1083770"/>
          </a:xfrm>
          <a:prstGeom prst="rect">
            <a:avLst/>
          </a:prstGeom>
          <a:solidFill>
            <a:schemeClr val="accent6"/>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32" name="Picture 31">
            <a:extLst>
              <a:ext uri="{FF2B5EF4-FFF2-40B4-BE49-F238E27FC236}">
                <a16:creationId xmlns:a16="http://schemas.microsoft.com/office/drawing/2014/main" id="{AABD5FD8-6E6F-0040-9D4F-2037B117C3CB}"/>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3" name="Rectangle 32">
            <a:extLst>
              <a:ext uri="{FF2B5EF4-FFF2-40B4-BE49-F238E27FC236}">
                <a16:creationId xmlns:a16="http://schemas.microsoft.com/office/drawing/2014/main" id="{98D3D10E-408C-6E4B-B630-FB115BB8C5DD}"/>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2" name="Text Placeholder 4">
            <a:extLst>
              <a:ext uri="{FF2B5EF4-FFF2-40B4-BE49-F238E27FC236}">
                <a16:creationId xmlns:a16="http://schemas.microsoft.com/office/drawing/2014/main" id="{1DD3512C-D825-7C4B-8360-C59C1CB6DA4F}"/>
              </a:ext>
            </a:extLst>
          </p:cNvPr>
          <p:cNvSpPr>
            <a:spLocks noGrp="1"/>
          </p:cNvSpPr>
          <p:nvPr>
            <p:ph type="body" sz="quarter" idx="11"/>
          </p:nvPr>
        </p:nvSpPr>
        <p:spPr>
          <a:xfrm>
            <a:off x="804285" y="1656983"/>
            <a:ext cx="6625215"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3" name="Text Placeholder 12">
            <a:extLst>
              <a:ext uri="{FF2B5EF4-FFF2-40B4-BE49-F238E27FC236}">
                <a16:creationId xmlns:a16="http://schemas.microsoft.com/office/drawing/2014/main" id="{51A0EDCD-B0CF-0C4E-970E-A311C82B5E21}"/>
              </a:ext>
            </a:extLst>
          </p:cNvPr>
          <p:cNvSpPr>
            <a:spLocks noGrp="1"/>
          </p:cNvSpPr>
          <p:nvPr>
            <p:ph type="body" sz="quarter" idx="15"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4" name="Straight Connector 13">
            <a:extLst>
              <a:ext uri="{FF2B5EF4-FFF2-40B4-BE49-F238E27FC236}">
                <a16:creationId xmlns:a16="http://schemas.microsoft.com/office/drawing/2014/main" id="{0D0D6608-4A16-A04B-B9DF-86508DD3A63A}"/>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1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10227FB-4E90-E647-BE9F-162B3129E73F}"/>
              </a:ext>
            </a:extLst>
          </p:cNvPr>
          <p:cNvSpPr>
            <a:spLocks noGrp="1"/>
          </p:cNvSpPr>
          <p:nvPr>
            <p:ph type="pic" sz="quarter" idx="23"/>
          </p:nvPr>
        </p:nvSpPr>
        <p:spPr>
          <a:xfrm>
            <a:off x="4064000" y="0"/>
            <a:ext cx="4064000" cy="3422904"/>
          </a:xfrm>
          <a:prstGeom prst="rect">
            <a:avLst/>
          </a:prstGeom>
        </p:spPr>
        <p:txBody>
          <a:bodyPr/>
          <a:lstStyle/>
          <a:p>
            <a:r>
              <a:rPr lang="en-GB"/>
              <a:t>Click icon to add picture</a:t>
            </a:r>
            <a:endParaRPr lang="en-US"/>
          </a:p>
        </p:txBody>
      </p:sp>
      <p:sp>
        <p:nvSpPr>
          <p:cNvPr id="3" name="Rectangle 2">
            <a:extLst>
              <a:ext uri="{FF2B5EF4-FFF2-40B4-BE49-F238E27FC236}">
                <a16:creationId xmlns:a16="http://schemas.microsoft.com/office/drawing/2014/main" id="{630E8E3E-A412-624C-B6E8-4CE671C9415F}"/>
              </a:ext>
            </a:extLst>
          </p:cNvPr>
          <p:cNvSpPr/>
          <p:nvPr userDrawn="1"/>
        </p:nvSpPr>
        <p:spPr>
          <a:xfrm>
            <a:off x="0" y="0"/>
            <a:ext cx="4064000" cy="3429000"/>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6D9A95-235C-4847-BC5F-D4D75D6EE518}"/>
              </a:ext>
            </a:extLst>
          </p:cNvPr>
          <p:cNvSpPr/>
          <p:nvPr userDrawn="1"/>
        </p:nvSpPr>
        <p:spPr>
          <a:xfrm>
            <a:off x="4064000" y="3429000"/>
            <a:ext cx="4064000" cy="3429000"/>
          </a:xfrm>
          <a:prstGeom prst="rect">
            <a:avLst/>
          </a:prstGeom>
          <a:solidFill>
            <a:srgbClr val="99C7EC"/>
          </a:solidFill>
          <a:ln>
            <a:solidFill>
              <a:srgbClr val="99C7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2DBBF5-DBE7-2B44-80DB-EE3E67B822E7}"/>
              </a:ext>
            </a:extLst>
          </p:cNvPr>
          <p:cNvSpPr/>
          <p:nvPr userDrawn="1"/>
        </p:nvSpPr>
        <p:spPr>
          <a:xfrm>
            <a:off x="8128000" y="0"/>
            <a:ext cx="4064000" cy="3429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8ED5E6EE-6343-9541-91D5-23C555DBA47C}"/>
              </a:ext>
            </a:extLst>
          </p:cNvPr>
          <p:cNvSpPr>
            <a:spLocks noGrp="1"/>
          </p:cNvSpPr>
          <p:nvPr>
            <p:ph type="body" sz="quarter" idx="17" hasCustomPrompt="1"/>
          </p:nvPr>
        </p:nvSpPr>
        <p:spPr>
          <a:xfrm>
            <a:off x="751546" y="782408"/>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01</a:t>
            </a:r>
            <a:endParaRPr lang="en-US"/>
          </a:p>
        </p:txBody>
      </p:sp>
      <p:sp>
        <p:nvSpPr>
          <p:cNvPr id="19" name="Text Placeholder 22">
            <a:extLst>
              <a:ext uri="{FF2B5EF4-FFF2-40B4-BE49-F238E27FC236}">
                <a16:creationId xmlns:a16="http://schemas.microsoft.com/office/drawing/2014/main" id="{FEFC8E48-CE25-A04A-AB28-8560B5BC9C3B}"/>
              </a:ext>
            </a:extLst>
          </p:cNvPr>
          <p:cNvSpPr>
            <a:spLocks noGrp="1"/>
          </p:cNvSpPr>
          <p:nvPr>
            <p:ph type="body" sz="quarter" idx="18" hasCustomPrompt="1"/>
          </p:nvPr>
        </p:nvSpPr>
        <p:spPr>
          <a:xfrm>
            <a:off x="4745908" y="4311591"/>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02</a:t>
            </a:r>
            <a:endParaRPr lang="en-US"/>
          </a:p>
        </p:txBody>
      </p:sp>
      <p:sp>
        <p:nvSpPr>
          <p:cNvPr id="20" name="Text Placeholder 22">
            <a:extLst>
              <a:ext uri="{FF2B5EF4-FFF2-40B4-BE49-F238E27FC236}">
                <a16:creationId xmlns:a16="http://schemas.microsoft.com/office/drawing/2014/main" id="{D77CDBE5-00FF-4945-8AEB-8DD0E43FF422}"/>
              </a:ext>
            </a:extLst>
          </p:cNvPr>
          <p:cNvSpPr>
            <a:spLocks noGrp="1"/>
          </p:cNvSpPr>
          <p:nvPr>
            <p:ph type="body" sz="quarter" idx="19" hasCustomPrompt="1"/>
          </p:nvPr>
        </p:nvSpPr>
        <p:spPr>
          <a:xfrm>
            <a:off x="8759678" y="913733"/>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03</a:t>
            </a:r>
            <a:endParaRPr lang="en-US"/>
          </a:p>
        </p:txBody>
      </p:sp>
      <p:sp>
        <p:nvSpPr>
          <p:cNvPr id="21" name="Text Placeholder 22">
            <a:extLst>
              <a:ext uri="{FF2B5EF4-FFF2-40B4-BE49-F238E27FC236}">
                <a16:creationId xmlns:a16="http://schemas.microsoft.com/office/drawing/2014/main" id="{540E0B7F-30EA-C342-9E0C-8F43841AECB6}"/>
              </a:ext>
            </a:extLst>
          </p:cNvPr>
          <p:cNvSpPr>
            <a:spLocks noGrp="1"/>
          </p:cNvSpPr>
          <p:nvPr>
            <p:ph type="body" sz="quarter" idx="20" hasCustomPrompt="1"/>
          </p:nvPr>
        </p:nvSpPr>
        <p:spPr>
          <a:xfrm>
            <a:off x="751546" y="1645044"/>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2" name="Text Placeholder 22">
            <a:extLst>
              <a:ext uri="{FF2B5EF4-FFF2-40B4-BE49-F238E27FC236}">
                <a16:creationId xmlns:a16="http://schemas.microsoft.com/office/drawing/2014/main" id="{06C45FF9-DE69-B94B-8DD3-6768E4A5C1E9}"/>
              </a:ext>
            </a:extLst>
          </p:cNvPr>
          <p:cNvSpPr>
            <a:spLocks noGrp="1"/>
          </p:cNvSpPr>
          <p:nvPr>
            <p:ph type="body" sz="quarter" idx="21" hasCustomPrompt="1"/>
          </p:nvPr>
        </p:nvSpPr>
        <p:spPr>
          <a:xfrm>
            <a:off x="4745908" y="5167008"/>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3" name="Text Placeholder 22">
            <a:extLst>
              <a:ext uri="{FF2B5EF4-FFF2-40B4-BE49-F238E27FC236}">
                <a16:creationId xmlns:a16="http://schemas.microsoft.com/office/drawing/2014/main" id="{29D15720-B36C-F04C-A831-B21E9BE071AE}"/>
              </a:ext>
            </a:extLst>
          </p:cNvPr>
          <p:cNvSpPr>
            <a:spLocks noGrp="1"/>
          </p:cNvSpPr>
          <p:nvPr>
            <p:ph type="body" sz="quarter" idx="22" hasCustomPrompt="1"/>
          </p:nvPr>
        </p:nvSpPr>
        <p:spPr>
          <a:xfrm>
            <a:off x="8759678" y="1716503"/>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4" name="Picture Placeholder 5">
            <a:extLst>
              <a:ext uri="{FF2B5EF4-FFF2-40B4-BE49-F238E27FC236}">
                <a16:creationId xmlns:a16="http://schemas.microsoft.com/office/drawing/2014/main" id="{DB6A7E25-C24F-D942-A797-BD71190D770E}"/>
              </a:ext>
            </a:extLst>
          </p:cNvPr>
          <p:cNvSpPr>
            <a:spLocks noGrp="1"/>
          </p:cNvSpPr>
          <p:nvPr>
            <p:ph type="pic" sz="quarter" idx="24"/>
          </p:nvPr>
        </p:nvSpPr>
        <p:spPr>
          <a:xfrm>
            <a:off x="0" y="3425952"/>
            <a:ext cx="4064000" cy="3429000"/>
          </a:xfrm>
          <a:prstGeom prst="rect">
            <a:avLst/>
          </a:prstGeom>
        </p:spPr>
        <p:txBody>
          <a:bodyPr/>
          <a:lstStyle/>
          <a:p>
            <a:r>
              <a:rPr lang="en-GB"/>
              <a:t>Click icon to add picture</a:t>
            </a:r>
            <a:endParaRPr lang="en-US"/>
          </a:p>
        </p:txBody>
      </p:sp>
      <p:sp>
        <p:nvSpPr>
          <p:cNvPr id="25" name="Picture Placeholder 5">
            <a:extLst>
              <a:ext uri="{FF2B5EF4-FFF2-40B4-BE49-F238E27FC236}">
                <a16:creationId xmlns:a16="http://schemas.microsoft.com/office/drawing/2014/main" id="{F651C119-EF75-C24A-BBC3-B36C68AD7305}"/>
              </a:ext>
            </a:extLst>
          </p:cNvPr>
          <p:cNvSpPr>
            <a:spLocks noGrp="1"/>
          </p:cNvSpPr>
          <p:nvPr>
            <p:ph type="pic" sz="quarter" idx="25"/>
          </p:nvPr>
        </p:nvSpPr>
        <p:spPr>
          <a:xfrm>
            <a:off x="8123936" y="3425952"/>
            <a:ext cx="4068064" cy="3429000"/>
          </a:xfrm>
          <a:prstGeom prst="rect">
            <a:avLst/>
          </a:prstGeom>
        </p:spPr>
        <p:txBody>
          <a:bodyPr/>
          <a:lstStyle/>
          <a:p>
            <a:r>
              <a:rPr lang="en-GB"/>
              <a:t>Click icon to add picture</a:t>
            </a:r>
            <a:endParaRPr lang="en-US"/>
          </a:p>
        </p:txBody>
      </p:sp>
      <p:sp>
        <p:nvSpPr>
          <p:cNvPr id="14" name="Slide Number Placeholder 2">
            <a:extLst>
              <a:ext uri="{FF2B5EF4-FFF2-40B4-BE49-F238E27FC236}">
                <a16:creationId xmlns:a16="http://schemas.microsoft.com/office/drawing/2014/main" id="{A3775140-18A3-2845-A655-65730FCEA098}"/>
              </a:ext>
            </a:extLst>
          </p:cNvPr>
          <p:cNvSpPr>
            <a:spLocks noGrp="1"/>
          </p:cNvSpPr>
          <p:nvPr>
            <p:ph type="sldNum" sz="quarter" idx="30"/>
          </p:nvPr>
        </p:nvSpPr>
        <p:spPr>
          <a:xfrm>
            <a:off x="9448800" y="6492601"/>
            <a:ext cx="2743200" cy="365125"/>
          </a:xfrm>
          <a:prstGeom prst="rect">
            <a:avLst/>
          </a:prstGeom>
        </p:spPr>
        <p:txBody>
          <a:bodyPr/>
          <a:lstStyle>
            <a:lvl1pPr>
              <a:defRPr>
                <a:solidFill>
                  <a:schemeClr val="bg1"/>
                </a:solidFill>
              </a:defRPr>
            </a:lvl1pPr>
          </a:lstStyle>
          <a:p>
            <a:fld id="{226A4D76-8C1D-494A-B2B6-65995C666EFD}" type="slidenum">
              <a:rPr lang="en-US" smtClean="0"/>
              <a:pPr/>
              <a:t>‹#›</a:t>
            </a:fld>
            <a:endParaRPr lang="en-US"/>
          </a:p>
        </p:txBody>
      </p:sp>
    </p:spTree>
    <p:extLst>
      <p:ext uri="{BB962C8B-B14F-4D97-AF65-F5344CB8AC3E}">
        <p14:creationId xmlns:p14="http://schemas.microsoft.com/office/powerpoint/2010/main" val="279304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67E9DAF0-358F-8B40-A142-B2A850C5A98B}"/>
              </a:ext>
            </a:extLst>
          </p:cNvPr>
          <p:cNvSpPr>
            <a:spLocks noGrp="1"/>
          </p:cNvSpPr>
          <p:nvPr>
            <p:ph type="body" sz="quarter" idx="14"/>
          </p:nvPr>
        </p:nvSpPr>
        <p:spPr>
          <a:xfrm>
            <a:off x="794584" y="3081483"/>
            <a:ext cx="4924933" cy="2355199"/>
          </a:xfrm>
          <a:prstGeom prst="rect">
            <a:avLst/>
          </a:prstGeom>
          <a:solidFill>
            <a:schemeClr val="accent3"/>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2">
            <a:extLst>
              <a:ext uri="{FF2B5EF4-FFF2-40B4-BE49-F238E27FC236}">
                <a16:creationId xmlns:a16="http://schemas.microsoft.com/office/drawing/2014/main" id="{473E57AD-26BF-564A-AADE-8D3121EAB873}"/>
              </a:ext>
            </a:extLst>
          </p:cNvPr>
          <p:cNvSpPr>
            <a:spLocks noGrp="1"/>
          </p:cNvSpPr>
          <p:nvPr>
            <p:ph type="body" sz="quarter" idx="12" hasCustomPrompt="1"/>
          </p:nvPr>
        </p:nvSpPr>
        <p:spPr>
          <a:xfrm>
            <a:off x="804285" y="2435490"/>
            <a:ext cx="4915232" cy="527288"/>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sp>
        <p:nvSpPr>
          <p:cNvPr id="23" name="Text Placeholder 12">
            <a:extLst>
              <a:ext uri="{FF2B5EF4-FFF2-40B4-BE49-F238E27FC236}">
                <a16:creationId xmlns:a16="http://schemas.microsoft.com/office/drawing/2014/main" id="{140EFD8C-7778-7249-9B63-2692AB3D2EA4}"/>
              </a:ext>
            </a:extLst>
          </p:cNvPr>
          <p:cNvSpPr>
            <a:spLocks noGrp="1"/>
          </p:cNvSpPr>
          <p:nvPr>
            <p:ph type="body" sz="quarter" idx="13" hasCustomPrompt="1"/>
          </p:nvPr>
        </p:nvSpPr>
        <p:spPr>
          <a:xfrm>
            <a:off x="6608438" y="2421311"/>
            <a:ext cx="4895703" cy="541467"/>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pic>
        <p:nvPicPr>
          <p:cNvPr id="21" name="Picture 20">
            <a:extLst>
              <a:ext uri="{FF2B5EF4-FFF2-40B4-BE49-F238E27FC236}">
                <a16:creationId xmlns:a16="http://schemas.microsoft.com/office/drawing/2014/main" id="{0B71E472-431A-B143-ABF1-5AB676858573}"/>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0" name="Rectangle 29">
            <a:extLst>
              <a:ext uri="{FF2B5EF4-FFF2-40B4-BE49-F238E27FC236}">
                <a16:creationId xmlns:a16="http://schemas.microsoft.com/office/drawing/2014/main" id="{31753D12-546A-5D45-AA1F-F3A9F3A0BAF6}"/>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3" name="Text Placeholder 4">
            <a:extLst>
              <a:ext uri="{FF2B5EF4-FFF2-40B4-BE49-F238E27FC236}">
                <a16:creationId xmlns:a16="http://schemas.microsoft.com/office/drawing/2014/main" id="{068DE3E9-9C82-A741-AAB6-1F4714FBEC8B}"/>
              </a:ext>
            </a:extLst>
          </p:cNvPr>
          <p:cNvSpPr>
            <a:spLocks noGrp="1"/>
          </p:cNvSpPr>
          <p:nvPr>
            <p:ph type="body" sz="quarter" idx="11"/>
          </p:nvPr>
        </p:nvSpPr>
        <p:spPr>
          <a:xfrm>
            <a:off x="804285" y="1656984"/>
            <a:ext cx="10699856" cy="588068"/>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4" name="Text Placeholder 12">
            <a:extLst>
              <a:ext uri="{FF2B5EF4-FFF2-40B4-BE49-F238E27FC236}">
                <a16:creationId xmlns:a16="http://schemas.microsoft.com/office/drawing/2014/main" id="{48FD1617-E764-8147-9974-87DCEF3C5EAB}"/>
              </a:ext>
            </a:extLst>
          </p:cNvPr>
          <p:cNvSpPr>
            <a:spLocks noGrp="1"/>
          </p:cNvSpPr>
          <p:nvPr>
            <p:ph type="body" sz="quarter" idx="16"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5" name="Straight Connector 14">
            <a:extLst>
              <a:ext uri="{FF2B5EF4-FFF2-40B4-BE49-F238E27FC236}">
                <a16:creationId xmlns:a16="http://schemas.microsoft.com/office/drawing/2014/main" id="{F25E54DC-A5DD-6F45-AD5D-ADD7F00DEDD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4">
            <a:extLst>
              <a:ext uri="{FF2B5EF4-FFF2-40B4-BE49-F238E27FC236}">
                <a16:creationId xmlns:a16="http://schemas.microsoft.com/office/drawing/2014/main" id="{BD9AE625-2CC9-634D-959F-A94F8430EC7D}"/>
              </a:ext>
            </a:extLst>
          </p:cNvPr>
          <p:cNvSpPr>
            <a:spLocks noGrp="1"/>
          </p:cNvSpPr>
          <p:nvPr>
            <p:ph type="body" sz="quarter" idx="17"/>
          </p:nvPr>
        </p:nvSpPr>
        <p:spPr>
          <a:xfrm>
            <a:off x="6608438" y="3081482"/>
            <a:ext cx="4924933" cy="2355199"/>
          </a:xfrm>
          <a:prstGeom prst="rect">
            <a:avLst/>
          </a:prstGeom>
          <a:solidFill>
            <a:schemeClr val="accent6"/>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62085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4EC12FC5-9B63-7A4F-AF05-6D1F36542D61}"/>
              </a:ext>
            </a:extLst>
          </p:cNvPr>
          <p:cNvSpPr>
            <a:spLocks noGrp="1"/>
          </p:cNvSpPr>
          <p:nvPr>
            <p:ph type="body" sz="quarter" idx="16"/>
          </p:nvPr>
        </p:nvSpPr>
        <p:spPr>
          <a:xfrm>
            <a:off x="804285" y="4706271"/>
            <a:ext cx="2599314" cy="1119600"/>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4">
            <a:extLst>
              <a:ext uri="{FF2B5EF4-FFF2-40B4-BE49-F238E27FC236}">
                <a16:creationId xmlns:a16="http://schemas.microsoft.com/office/drawing/2014/main" id="{C0CD07AC-9D38-B24D-A042-D9523EB9930F}"/>
              </a:ext>
            </a:extLst>
          </p:cNvPr>
          <p:cNvSpPr>
            <a:spLocks noGrp="1"/>
          </p:cNvSpPr>
          <p:nvPr>
            <p:ph type="body" sz="quarter" idx="15"/>
          </p:nvPr>
        </p:nvSpPr>
        <p:spPr>
          <a:xfrm>
            <a:off x="804285" y="3397726"/>
            <a:ext cx="2599314" cy="1123994"/>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 Placeholder 4">
            <a:extLst>
              <a:ext uri="{FF2B5EF4-FFF2-40B4-BE49-F238E27FC236}">
                <a16:creationId xmlns:a16="http://schemas.microsoft.com/office/drawing/2014/main" id="{2475788B-029D-274E-98ED-7EC8B8755352}"/>
              </a:ext>
            </a:extLst>
          </p:cNvPr>
          <p:cNvSpPr>
            <a:spLocks noGrp="1"/>
          </p:cNvSpPr>
          <p:nvPr>
            <p:ph type="body" sz="quarter" idx="14"/>
          </p:nvPr>
        </p:nvSpPr>
        <p:spPr>
          <a:xfrm>
            <a:off x="804285" y="2122616"/>
            <a:ext cx="2599314" cy="1119601"/>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3619500" y="2121211"/>
            <a:ext cx="7933161" cy="1121006"/>
          </a:xfrm>
          <a:prstGeom prst="rect">
            <a:avLst/>
          </a:prstGeom>
          <a:solidFill>
            <a:schemeClr val="accent6"/>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3607534" y="3429000"/>
            <a:ext cx="7967161" cy="1119599"/>
          </a:xfrm>
          <a:prstGeom prst="rect">
            <a:avLst/>
          </a:prstGeom>
          <a:solidFill>
            <a:schemeClr val="accent3"/>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3581981" y="4759719"/>
            <a:ext cx="7967161" cy="1055135"/>
          </a:xfrm>
          <a:prstGeom prst="rect">
            <a:avLst/>
          </a:prstGeom>
          <a:solidFill>
            <a:schemeClr val="accent5"/>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16" name="Picture 15">
            <a:extLst>
              <a:ext uri="{FF2B5EF4-FFF2-40B4-BE49-F238E27FC236}">
                <a16:creationId xmlns:a16="http://schemas.microsoft.com/office/drawing/2014/main" id="{8EEB0EDF-F146-DE4F-93DB-B3433709EFD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7" name="Rectangle 16">
            <a:extLst>
              <a:ext uri="{FF2B5EF4-FFF2-40B4-BE49-F238E27FC236}">
                <a16:creationId xmlns:a16="http://schemas.microsoft.com/office/drawing/2014/main" id="{AEBDDE26-CD1E-1D47-A200-FA39CE5CE9D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5" name="Text Placeholder 4">
            <a:extLst>
              <a:ext uri="{FF2B5EF4-FFF2-40B4-BE49-F238E27FC236}">
                <a16:creationId xmlns:a16="http://schemas.microsoft.com/office/drawing/2014/main" id="{E0214C2C-FBD9-D34D-B9C4-CF82C80FAC86}"/>
              </a:ext>
            </a:extLst>
          </p:cNvPr>
          <p:cNvSpPr>
            <a:spLocks noGrp="1"/>
          </p:cNvSpPr>
          <p:nvPr>
            <p:ph type="body" sz="quarter" idx="11"/>
          </p:nvPr>
        </p:nvSpPr>
        <p:spPr>
          <a:xfrm>
            <a:off x="804285" y="1656984"/>
            <a:ext cx="10699856" cy="371182"/>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9" name="Text Placeholder 12">
            <a:extLst>
              <a:ext uri="{FF2B5EF4-FFF2-40B4-BE49-F238E27FC236}">
                <a16:creationId xmlns:a16="http://schemas.microsoft.com/office/drawing/2014/main" id="{4531992C-F612-CB44-B52F-5C667F70A711}"/>
              </a:ext>
            </a:extLst>
          </p:cNvPr>
          <p:cNvSpPr>
            <a:spLocks noGrp="1"/>
          </p:cNvSpPr>
          <p:nvPr>
            <p:ph type="body" sz="quarter" idx="20"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20" name="Straight Connector 19">
            <a:extLst>
              <a:ext uri="{FF2B5EF4-FFF2-40B4-BE49-F238E27FC236}">
                <a16:creationId xmlns:a16="http://schemas.microsoft.com/office/drawing/2014/main" id="{52090921-8AFE-E54C-AC7E-E1F212786E4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299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E5E531-41E4-9345-8A23-6CA14E85A5F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12241481" cy="7147169"/>
          </a:xfrm>
          <a:prstGeom prst="rect">
            <a:avLst/>
          </a:prstGeom>
        </p:spPr>
      </p:pic>
      <p:sp>
        <p:nvSpPr>
          <p:cNvPr id="9" name="Text Placeholder 4">
            <a:extLst>
              <a:ext uri="{FF2B5EF4-FFF2-40B4-BE49-F238E27FC236}">
                <a16:creationId xmlns:a16="http://schemas.microsoft.com/office/drawing/2014/main" id="{9B41E740-9252-5A49-A267-1C94396971F1}"/>
              </a:ext>
            </a:extLst>
          </p:cNvPr>
          <p:cNvSpPr>
            <a:spLocks noGrp="1"/>
          </p:cNvSpPr>
          <p:nvPr>
            <p:ph type="body" sz="quarter" idx="10" hasCustomPrompt="1"/>
          </p:nvPr>
        </p:nvSpPr>
        <p:spPr>
          <a:xfrm>
            <a:off x="7477258" y="2941534"/>
            <a:ext cx="3401122" cy="762718"/>
          </a:xfrm>
          <a:prstGeom prst="rect">
            <a:avLst/>
          </a:prstGeom>
        </p:spPr>
        <p:txBody>
          <a:bodyPr lIns="0" rIns="90000">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Thank you</a:t>
            </a:r>
            <a:endParaRPr lang="en-US"/>
          </a:p>
        </p:txBody>
      </p:sp>
      <p:sp>
        <p:nvSpPr>
          <p:cNvPr id="12" name="Text Placeholder 4">
            <a:extLst>
              <a:ext uri="{FF2B5EF4-FFF2-40B4-BE49-F238E27FC236}">
                <a16:creationId xmlns:a16="http://schemas.microsoft.com/office/drawing/2014/main" id="{89B3C28B-2A7E-CF42-94D1-F562F8CF81DB}"/>
              </a:ext>
            </a:extLst>
          </p:cNvPr>
          <p:cNvSpPr>
            <a:spLocks noGrp="1"/>
          </p:cNvSpPr>
          <p:nvPr>
            <p:ph type="body" sz="quarter" idx="12" hasCustomPrompt="1"/>
          </p:nvPr>
        </p:nvSpPr>
        <p:spPr>
          <a:xfrm>
            <a:off x="7477258" y="4142777"/>
            <a:ext cx="3746810" cy="2715223"/>
          </a:xfrm>
          <a:prstGeom prst="rect">
            <a:avLst/>
          </a:prstGeom>
        </p:spPr>
        <p:txBody>
          <a:bodyPr lIns="0" rIns="90000" anchor="t">
            <a:noAutofit/>
          </a:bodyPr>
          <a:lstStyle>
            <a:lvl1pPr marL="0" indent="0">
              <a:lnSpc>
                <a:spcPct val="100000"/>
              </a:lnSpc>
              <a:buNone/>
              <a:defRPr sz="1600" b="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err="1"/>
              <a:t>info@britainthinks.com</a:t>
            </a:r>
            <a:r>
              <a:rPr lang="en-GB"/>
              <a:t> </a:t>
            </a:r>
          </a:p>
          <a:p>
            <a:pPr lvl="0"/>
            <a:r>
              <a:rPr lang="en-GB"/>
              <a:t>T: +44 (0)20 7845 5880</a:t>
            </a:r>
          </a:p>
          <a:p>
            <a:pPr lvl="0"/>
            <a:r>
              <a:rPr lang="en-GB" err="1"/>
              <a:t>www.britainthinks.com</a:t>
            </a:r>
            <a:endParaRPr lang="en-GB"/>
          </a:p>
          <a:p>
            <a:pPr lvl="0"/>
            <a:r>
              <a:rPr lang="en-GB" err="1"/>
              <a:t>BritainThinks</a:t>
            </a:r>
            <a:br>
              <a:rPr lang="en-GB"/>
            </a:br>
            <a:r>
              <a:rPr lang="en-GB"/>
              <a:t>West Wing</a:t>
            </a:r>
            <a:br>
              <a:rPr lang="en-GB"/>
            </a:br>
            <a:r>
              <a:rPr lang="en-GB"/>
              <a:t>Somerset House</a:t>
            </a:r>
            <a:br>
              <a:rPr lang="en-GB"/>
            </a:br>
            <a:r>
              <a:rPr lang="en-GB"/>
              <a:t>London</a:t>
            </a:r>
            <a:br>
              <a:rPr lang="en-GB"/>
            </a:br>
            <a:r>
              <a:rPr lang="en-GB"/>
              <a:t>WC2R 1LA</a:t>
            </a:r>
            <a:br>
              <a:rPr lang="en-GB"/>
            </a:br>
            <a:r>
              <a:rPr lang="en-GB"/>
              <a:t>United Kingdom</a:t>
            </a:r>
            <a:endParaRPr lang="en-US"/>
          </a:p>
        </p:txBody>
      </p:sp>
      <p:cxnSp>
        <p:nvCxnSpPr>
          <p:cNvPr id="13" name="Straight Connector 12">
            <a:extLst>
              <a:ext uri="{FF2B5EF4-FFF2-40B4-BE49-F238E27FC236}">
                <a16:creationId xmlns:a16="http://schemas.microsoft.com/office/drawing/2014/main" id="{9754577A-C7B6-2548-99A2-680CE421AB07}"/>
              </a:ext>
            </a:extLst>
          </p:cNvPr>
          <p:cNvCxnSpPr/>
          <p:nvPr userDrawn="1"/>
        </p:nvCxnSpPr>
        <p:spPr>
          <a:xfrm>
            <a:off x="7477258" y="391357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092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DBAF04D-49C7-B344-8397-96A3C18EC613}"/>
              </a:ext>
            </a:extLst>
          </p:cNvPr>
          <p:cNvCxnSpPr/>
          <p:nvPr userDrawn="1"/>
        </p:nvCxnSpPr>
        <p:spPr>
          <a:xfrm>
            <a:off x="688301" y="1124744"/>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5130DF76-214E-F449-A3EE-4FB0215D4965}"/>
              </a:ext>
            </a:extLst>
          </p:cNvPr>
          <p:cNvSpPr/>
          <p:nvPr userDrawn="1"/>
        </p:nvSpPr>
        <p:spPr>
          <a:xfrm>
            <a:off x="676863" y="1635642"/>
            <a:ext cx="886053" cy="886053"/>
          </a:xfrm>
          <a:prstGeom prst="ellipse">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5" name="Oval 4">
            <a:extLst>
              <a:ext uri="{FF2B5EF4-FFF2-40B4-BE49-F238E27FC236}">
                <a16:creationId xmlns:a16="http://schemas.microsoft.com/office/drawing/2014/main" id="{56B7A56B-23E0-E54B-BD0C-2CEFF73B534D}"/>
              </a:ext>
            </a:extLst>
          </p:cNvPr>
          <p:cNvSpPr/>
          <p:nvPr userDrawn="1"/>
        </p:nvSpPr>
        <p:spPr>
          <a:xfrm>
            <a:off x="676863" y="2808611"/>
            <a:ext cx="886053" cy="886053"/>
          </a:xfrm>
          <a:prstGeom prst="ellipse">
            <a:avLst/>
          </a:prstGeom>
          <a:solidFill>
            <a:srgbClr val="A6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6" name="Oval 5">
            <a:extLst>
              <a:ext uri="{FF2B5EF4-FFF2-40B4-BE49-F238E27FC236}">
                <a16:creationId xmlns:a16="http://schemas.microsoft.com/office/drawing/2014/main" id="{EE032A09-489D-8B4C-A40B-15CCB72D45B5}"/>
              </a:ext>
            </a:extLst>
          </p:cNvPr>
          <p:cNvSpPr/>
          <p:nvPr userDrawn="1"/>
        </p:nvSpPr>
        <p:spPr>
          <a:xfrm>
            <a:off x="676863" y="3981580"/>
            <a:ext cx="886053" cy="8860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7" name="Oval 6">
            <a:extLst>
              <a:ext uri="{FF2B5EF4-FFF2-40B4-BE49-F238E27FC236}">
                <a16:creationId xmlns:a16="http://schemas.microsoft.com/office/drawing/2014/main" id="{85DD6BAB-85AC-F94F-B2BE-675E49B57A8B}"/>
              </a:ext>
            </a:extLst>
          </p:cNvPr>
          <p:cNvSpPr/>
          <p:nvPr userDrawn="1"/>
        </p:nvSpPr>
        <p:spPr>
          <a:xfrm>
            <a:off x="4655840" y="1635642"/>
            <a:ext cx="886053" cy="8860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8" name="Oval 7">
            <a:extLst>
              <a:ext uri="{FF2B5EF4-FFF2-40B4-BE49-F238E27FC236}">
                <a16:creationId xmlns:a16="http://schemas.microsoft.com/office/drawing/2014/main" id="{ADF06DBE-FADB-3F49-97CD-ED083D65744B}"/>
              </a:ext>
            </a:extLst>
          </p:cNvPr>
          <p:cNvSpPr/>
          <p:nvPr userDrawn="1"/>
        </p:nvSpPr>
        <p:spPr>
          <a:xfrm>
            <a:off x="4655840" y="2808611"/>
            <a:ext cx="886053" cy="88605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pic>
        <p:nvPicPr>
          <p:cNvPr id="11" name="Picture 10" descr="connect graphics@2x.png">
            <a:extLst>
              <a:ext uri="{FF2B5EF4-FFF2-40B4-BE49-F238E27FC236}">
                <a16:creationId xmlns:a16="http://schemas.microsoft.com/office/drawing/2014/main" id="{D7D44FA3-FDA1-034D-B2E8-E38E7F4DAAE0}"/>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215" b="-207"/>
          <a:stretch/>
        </p:blipFill>
        <p:spPr>
          <a:xfrm>
            <a:off x="7672965" y="299303"/>
            <a:ext cx="4519035" cy="6858000"/>
          </a:xfrm>
          <a:prstGeom prst="rect">
            <a:avLst/>
          </a:prstGeom>
        </p:spPr>
      </p:pic>
      <p:sp>
        <p:nvSpPr>
          <p:cNvPr id="13" name="Text Placeholder 12">
            <a:extLst>
              <a:ext uri="{FF2B5EF4-FFF2-40B4-BE49-F238E27FC236}">
                <a16:creationId xmlns:a16="http://schemas.microsoft.com/office/drawing/2014/main" id="{AAC6F044-4C7A-2E46-986D-17B0F540CC9C}"/>
              </a:ext>
            </a:extLst>
          </p:cNvPr>
          <p:cNvSpPr>
            <a:spLocks noGrp="1"/>
          </p:cNvSpPr>
          <p:nvPr>
            <p:ph type="body" sz="quarter" idx="10" hasCustomPrompt="1"/>
          </p:nvPr>
        </p:nvSpPr>
        <p:spPr>
          <a:xfrm>
            <a:off x="688301" y="510652"/>
            <a:ext cx="4384675" cy="455692"/>
          </a:xfrm>
        </p:spPr>
        <p:txBody>
          <a:bodyPr lIns="0" rIns="90000">
            <a:normAutofit/>
          </a:bodyPr>
          <a:lstStyle>
            <a:lvl1pPr marL="0" indent="0">
              <a:buNone/>
              <a:defRPr sz="3600">
                <a:solidFill>
                  <a:srgbClr val="4A4A4A"/>
                </a:solidFill>
                <a:latin typeface="Arial" panose="020B0604020202020204" pitchFamily="34" charset="0"/>
                <a:cs typeface="Arial" panose="020B0604020202020204" pitchFamily="34" charset="0"/>
              </a:defRPr>
            </a:lvl1pPr>
          </a:lstStyle>
          <a:p>
            <a:pPr lvl="0"/>
            <a:r>
              <a:rPr lang="en-GB"/>
              <a:t>Contents</a:t>
            </a:r>
            <a:endParaRPr lang="en-US"/>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703388" y="1635125"/>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7" name="Text Placeholder 15">
            <a:extLst>
              <a:ext uri="{FF2B5EF4-FFF2-40B4-BE49-F238E27FC236}">
                <a16:creationId xmlns:a16="http://schemas.microsoft.com/office/drawing/2014/main" id="{D4F1EB42-94A9-AB44-81CF-CDAC05B976DB}"/>
              </a:ext>
            </a:extLst>
          </p:cNvPr>
          <p:cNvSpPr>
            <a:spLocks noGrp="1"/>
          </p:cNvSpPr>
          <p:nvPr>
            <p:ph type="body" sz="quarter" idx="12"/>
          </p:nvPr>
        </p:nvSpPr>
        <p:spPr>
          <a:xfrm>
            <a:off x="5722532" y="2807392"/>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8" name="Text Placeholder 15">
            <a:extLst>
              <a:ext uri="{FF2B5EF4-FFF2-40B4-BE49-F238E27FC236}">
                <a16:creationId xmlns:a16="http://schemas.microsoft.com/office/drawing/2014/main" id="{8BBBA355-9431-C84D-BA33-49CD4B0E972D}"/>
              </a:ext>
            </a:extLst>
          </p:cNvPr>
          <p:cNvSpPr>
            <a:spLocks noGrp="1"/>
          </p:cNvSpPr>
          <p:nvPr>
            <p:ph type="body" sz="quarter" idx="13"/>
          </p:nvPr>
        </p:nvSpPr>
        <p:spPr>
          <a:xfrm>
            <a:off x="5722532" y="1635443"/>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15">
            <a:extLst>
              <a:ext uri="{FF2B5EF4-FFF2-40B4-BE49-F238E27FC236}">
                <a16:creationId xmlns:a16="http://schemas.microsoft.com/office/drawing/2014/main" id="{82223E7F-BC92-FB4C-A108-0B1F2E16E72D}"/>
              </a:ext>
            </a:extLst>
          </p:cNvPr>
          <p:cNvSpPr>
            <a:spLocks noGrp="1"/>
          </p:cNvSpPr>
          <p:nvPr>
            <p:ph type="body" sz="quarter" idx="14"/>
          </p:nvPr>
        </p:nvSpPr>
        <p:spPr>
          <a:xfrm>
            <a:off x="1703388" y="2812450"/>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ext Placeholder 15">
            <a:extLst>
              <a:ext uri="{FF2B5EF4-FFF2-40B4-BE49-F238E27FC236}">
                <a16:creationId xmlns:a16="http://schemas.microsoft.com/office/drawing/2014/main" id="{02E1298F-3DD1-C845-87DE-F3B19ABF10EB}"/>
              </a:ext>
            </a:extLst>
          </p:cNvPr>
          <p:cNvSpPr>
            <a:spLocks noGrp="1"/>
          </p:cNvSpPr>
          <p:nvPr>
            <p:ph type="body" sz="quarter" idx="15"/>
          </p:nvPr>
        </p:nvSpPr>
        <p:spPr>
          <a:xfrm>
            <a:off x="1703388" y="3989775"/>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22">
            <a:extLst>
              <a:ext uri="{FF2B5EF4-FFF2-40B4-BE49-F238E27FC236}">
                <a16:creationId xmlns:a16="http://schemas.microsoft.com/office/drawing/2014/main" id="{2377FCF3-83D0-3247-B688-2435A9DB49D9}"/>
              </a:ext>
            </a:extLst>
          </p:cNvPr>
          <p:cNvSpPr>
            <a:spLocks noGrp="1"/>
          </p:cNvSpPr>
          <p:nvPr>
            <p:ph type="body" sz="quarter" idx="17" hasCustomPrompt="1"/>
          </p:nvPr>
        </p:nvSpPr>
        <p:spPr>
          <a:xfrm>
            <a:off x="676863" y="1634898"/>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1</a:t>
            </a:r>
            <a:endParaRPr lang="en-US"/>
          </a:p>
        </p:txBody>
      </p:sp>
      <p:sp>
        <p:nvSpPr>
          <p:cNvPr id="24" name="Text Placeholder 22">
            <a:extLst>
              <a:ext uri="{FF2B5EF4-FFF2-40B4-BE49-F238E27FC236}">
                <a16:creationId xmlns:a16="http://schemas.microsoft.com/office/drawing/2014/main" id="{ED996637-1404-2347-A62B-B04AFC5A1F26}"/>
              </a:ext>
            </a:extLst>
          </p:cNvPr>
          <p:cNvSpPr>
            <a:spLocks noGrp="1"/>
          </p:cNvSpPr>
          <p:nvPr>
            <p:ph type="body" sz="quarter" idx="18" hasCustomPrompt="1"/>
          </p:nvPr>
        </p:nvSpPr>
        <p:spPr>
          <a:xfrm>
            <a:off x="676863" y="2812299"/>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2</a:t>
            </a:r>
            <a:endParaRPr lang="en-US"/>
          </a:p>
        </p:txBody>
      </p:sp>
      <p:sp>
        <p:nvSpPr>
          <p:cNvPr id="25" name="Text Placeholder 22">
            <a:extLst>
              <a:ext uri="{FF2B5EF4-FFF2-40B4-BE49-F238E27FC236}">
                <a16:creationId xmlns:a16="http://schemas.microsoft.com/office/drawing/2014/main" id="{655F92E9-1163-B74D-A0CC-EC6A9081BD20}"/>
              </a:ext>
            </a:extLst>
          </p:cNvPr>
          <p:cNvSpPr>
            <a:spLocks noGrp="1"/>
          </p:cNvSpPr>
          <p:nvPr>
            <p:ph type="body" sz="quarter" idx="19" hasCustomPrompt="1"/>
          </p:nvPr>
        </p:nvSpPr>
        <p:spPr>
          <a:xfrm>
            <a:off x="676863" y="3989700"/>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3</a:t>
            </a:r>
            <a:endParaRPr lang="en-US"/>
          </a:p>
        </p:txBody>
      </p:sp>
      <p:sp>
        <p:nvSpPr>
          <p:cNvPr id="26" name="Text Placeholder 22">
            <a:extLst>
              <a:ext uri="{FF2B5EF4-FFF2-40B4-BE49-F238E27FC236}">
                <a16:creationId xmlns:a16="http://schemas.microsoft.com/office/drawing/2014/main" id="{0D7227B2-F3E6-634A-81D4-6123FE499814}"/>
              </a:ext>
            </a:extLst>
          </p:cNvPr>
          <p:cNvSpPr>
            <a:spLocks noGrp="1"/>
          </p:cNvSpPr>
          <p:nvPr>
            <p:ph type="body" sz="quarter" idx="20" hasCustomPrompt="1"/>
          </p:nvPr>
        </p:nvSpPr>
        <p:spPr>
          <a:xfrm>
            <a:off x="4655839" y="1614047"/>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5</a:t>
            </a:r>
            <a:endParaRPr lang="en-US"/>
          </a:p>
        </p:txBody>
      </p:sp>
      <p:sp>
        <p:nvSpPr>
          <p:cNvPr id="27" name="Text Placeholder 22">
            <a:extLst>
              <a:ext uri="{FF2B5EF4-FFF2-40B4-BE49-F238E27FC236}">
                <a16:creationId xmlns:a16="http://schemas.microsoft.com/office/drawing/2014/main" id="{41077447-ED4F-6345-B4E4-520BB9A6A5F2}"/>
              </a:ext>
            </a:extLst>
          </p:cNvPr>
          <p:cNvSpPr>
            <a:spLocks noGrp="1"/>
          </p:cNvSpPr>
          <p:nvPr>
            <p:ph type="body" sz="quarter" idx="21" hasCustomPrompt="1"/>
          </p:nvPr>
        </p:nvSpPr>
        <p:spPr>
          <a:xfrm>
            <a:off x="4655838" y="2794214"/>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6</a:t>
            </a:r>
            <a:endParaRPr lang="en-US"/>
          </a:p>
        </p:txBody>
      </p:sp>
      <p:sp>
        <p:nvSpPr>
          <p:cNvPr id="29" name="Rectangle 28">
            <a:extLst>
              <a:ext uri="{FF2B5EF4-FFF2-40B4-BE49-F238E27FC236}">
                <a16:creationId xmlns:a16="http://schemas.microsoft.com/office/drawing/2014/main" id="{34878167-C572-0041-AE06-589E4744A70D}"/>
              </a:ext>
            </a:extLst>
          </p:cNvPr>
          <p:cNvSpPr/>
          <p:nvPr userDrawn="1"/>
        </p:nvSpPr>
        <p:spPr>
          <a:xfrm>
            <a:off x="10128448" y="6311183"/>
            <a:ext cx="1654774" cy="268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Oval 20">
            <a:extLst>
              <a:ext uri="{FF2B5EF4-FFF2-40B4-BE49-F238E27FC236}">
                <a16:creationId xmlns:a16="http://schemas.microsoft.com/office/drawing/2014/main" id="{3ABC15CB-6983-5C17-1DF3-3D9B06ABF099}"/>
              </a:ext>
            </a:extLst>
          </p:cNvPr>
          <p:cNvSpPr/>
          <p:nvPr userDrawn="1"/>
        </p:nvSpPr>
        <p:spPr>
          <a:xfrm>
            <a:off x="676863" y="5150861"/>
            <a:ext cx="886053" cy="886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22" name="Text Placeholder 15">
            <a:extLst>
              <a:ext uri="{FF2B5EF4-FFF2-40B4-BE49-F238E27FC236}">
                <a16:creationId xmlns:a16="http://schemas.microsoft.com/office/drawing/2014/main" id="{16B01BB9-2D71-810A-E842-50CDD090370B}"/>
              </a:ext>
            </a:extLst>
          </p:cNvPr>
          <p:cNvSpPr>
            <a:spLocks noGrp="1"/>
          </p:cNvSpPr>
          <p:nvPr>
            <p:ph type="body" sz="quarter" idx="22"/>
          </p:nvPr>
        </p:nvSpPr>
        <p:spPr>
          <a:xfrm>
            <a:off x="1703388" y="5159056"/>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22">
            <a:extLst>
              <a:ext uri="{FF2B5EF4-FFF2-40B4-BE49-F238E27FC236}">
                <a16:creationId xmlns:a16="http://schemas.microsoft.com/office/drawing/2014/main" id="{7AD1DA6B-5B35-2CB7-8D86-882560779E40}"/>
              </a:ext>
            </a:extLst>
          </p:cNvPr>
          <p:cNvSpPr>
            <a:spLocks noGrp="1"/>
          </p:cNvSpPr>
          <p:nvPr>
            <p:ph type="body" sz="quarter" idx="23" hasCustomPrompt="1"/>
          </p:nvPr>
        </p:nvSpPr>
        <p:spPr>
          <a:xfrm>
            <a:off x="676863" y="5158981"/>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3</a:t>
            </a:r>
            <a:endParaRPr lang="en-US"/>
          </a:p>
        </p:txBody>
      </p:sp>
    </p:spTree>
    <p:extLst>
      <p:ext uri="{BB962C8B-B14F-4D97-AF65-F5344CB8AC3E}">
        <p14:creationId xmlns:p14="http://schemas.microsoft.com/office/powerpoint/2010/main" val="2683205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0"/>
            <a:ext cx="12192000" cy="6857999"/>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3150947" y="1512630"/>
            <a:ext cx="5647465" cy="1254196"/>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5343635" y="441828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1473496" y="3279577"/>
            <a:ext cx="9036423" cy="977900"/>
          </a:xfrm>
          <a:prstGeom prst="rect">
            <a:avLst/>
          </a:prstGeom>
        </p:spPr>
        <p:txBody>
          <a:bodyPr>
            <a:normAutofit/>
          </a:bodyPr>
          <a:lstStyle>
            <a:lvl1pPr marL="0" indent="0" algn="ctr">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1473496" y="4770228"/>
            <a:ext cx="9036423" cy="828675"/>
          </a:xfrm>
          <a:prstGeom prst="rect">
            <a:avLst/>
          </a:prstGeom>
        </p:spPr>
        <p:txBody>
          <a:bodyPr>
            <a:normAutofit/>
          </a:bodyPr>
          <a:lstStyle>
            <a:lvl1pPr marL="0" indent="0" algn="ctr">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302131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3"/>
          <a:srcRect/>
          <a:stretch/>
        </p:blipFill>
        <p:spPr>
          <a:xfrm>
            <a:off x="707457" y="2250369"/>
            <a:ext cx="4403352" cy="977901"/>
          </a:xfrm>
          <a:prstGeom prst="rect">
            <a:avLst/>
          </a:prstGeom>
        </p:spPr>
      </p:pic>
    </p:spTree>
    <p:extLst>
      <p:ext uri="{BB962C8B-B14F-4D97-AF65-F5344CB8AC3E}">
        <p14:creationId xmlns:p14="http://schemas.microsoft.com/office/powerpoint/2010/main" val="63356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2"/>
          <a:srcRect/>
          <a:stretch/>
        </p:blipFill>
        <p:spPr>
          <a:xfrm>
            <a:off x="707457" y="2250369"/>
            <a:ext cx="4403352" cy="977901"/>
          </a:xfrm>
          <a:prstGeom prst="rect">
            <a:avLst/>
          </a:prstGeom>
        </p:spPr>
      </p:pic>
    </p:spTree>
    <p:extLst>
      <p:ext uri="{BB962C8B-B14F-4D97-AF65-F5344CB8AC3E}">
        <p14:creationId xmlns:p14="http://schemas.microsoft.com/office/powerpoint/2010/main" val="126353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DE3375-4D1E-3F47-A539-B56FF1950EE9}"/>
              </a:ext>
            </a:extLst>
          </p:cNvPr>
          <p:cNvSpPr/>
          <p:nvPr userDrawn="1"/>
        </p:nvSpPr>
        <p:spPr>
          <a:xfrm>
            <a:off x="-1" y="0"/>
            <a:ext cx="12192000" cy="6858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4DEEA03C-0954-3A49-A452-6B15446AC934}"/>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4">
            <a:extLst>
              <a:ext uri="{FF2B5EF4-FFF2-40B4-BE49-F238E27FC236}">
                <a16:creationId xmlns:a16="http://schemas.microsoft.com/office/drawing/2014/main" id="{0ACEDB60-0CE1-FB4E-ACA8-B23969DC4DAD}"/>
              </a:ext>
            </a:extLst>
          </p:cNvPr>
          <p:cNvSpPr>
            <a:spLocks noGrp="1"/>
          </p:cNvSpPr>
          <p:nvPr>
            <p:ph type="body" sz="quarter" idx="11"/>
          </p:nvPr>
        </p:nvSpPr>
        <p:spPr>
          <a:xfrm>
            <a:off x="1666483" y="4097712"/>
            <a:ext cx="7849633" cy="1723221"/>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5F593646-0D6A-7D43-B06D-E14F66C4A39F}"/>
              </a:ext>
            </a:extLst>
          </p:cNvPr>
          <p:cNvCxnSpPr/>
          <p:nvPr userDrawn="1"/>
        </p:nvCxnSpPr>
        <p:spPr>
          <a:xfrm>
            <a:off x="1631949" y="373425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4" name="Text Placeholder 17">
            <a:extLst>
              <a:ext uri="{FF2B5EF4-FFF2-40B4-BE49-F238E27FC236}">
                <a16:creationId xmlns:a16="http://schemas.microsoft.com/office/drawing/2014/main" id="{E163EBEA-1241-B94F-8F34-6336A50F48C3}"/>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7" name="Picture 16" descr="connect graphics@2x copy 9.png">
            <a:extLst>
              <a:ext uri="{FF2B5EF4-FFF2-40B4-BE49-F238E27FC236}">
                <a16:creationId xmlns:a16="http://schemas.microsoft.com/office/drawing/2014/main" id="{C8607FD4-06F7-184E-A828-B730545E0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0" name="Slide Number Placeholder 2">
            <a:extLst>
              <a:ext uri="{FF2B5EF4-FFF2-40B4-BE49-F238E27FC236}">
                <a16:creationId xmlns:a16="http://schemas.microsoft.com/office/drawing/2014/main" id="{5C6A3F29-B0A3-B54C-8E6F-73E1FE4D11BC}"/>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5315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413617-F9E0-9347-9C66-29A590E39EB4}"/>
              </a:ext>
            </a:extLst>
          </p:cNvPr>
          <p:cNvSpPr/>
          <p:nvPr userDrawn="1"/>
        </p:nvSpPr>
        <p:spPr>
          <a:xfrm>
            <a:off x="0" y="0"/>
            <a:ext cx="12192000" cy="6858000"/>
          </a:xfrm>
          <a:prstGeom prst="rect">
            <a:avLst/>
          </a:prstGeom>
          <a:solidFill>
            <a:srgbClr val="99C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 Placeholder 4">
            <a:extLst>
              <a:ext uri="{FF2B5EF4-FFF2-40B4-BE49-F238E27FC236}">
                <a16:creationId xmlns:a16="http://schemas.microsoft.com/office/drawing/2014/main" id="{B8F2DCE3-266B-9546-864A-9D48392E2AE6}"/>
              </a:ext>
            </a:extLst>
          </p:cNvPr>
          <p:cNvSpPr>
            <a:spLocks noGrp="1"/>
          </p:cNvSpPr>
          <p:nvPr>
            <p:ph type="body" sz="quarter" idx="11"/>
          </p:nvPr>
        </p:nvSpPr>
        <p:spPr>
          <a:xfrm>
            <a:off x="1666482" y="4097712"/>
            <a:ext cx="7849634" cy="1868190"/>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74F618E2-F1B2-084F-9EAB-46EFD45AE7F1}"/>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AA3BA7F-BA13-E149-AB7F-B3612BCF1DA9}"/>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B79E175C-1FA5-7E43-A6F8-1B84949712E8}"/>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1" name="Picture 10" descr="connect graphics@2x copy 9.png">
            <a:extLst>
              <a:ext uri="{FF2B5EF4-FFF2-40B4-BE49-F238E27FC236}">
                <a16:creationId xmlns:a16="http://schemas.microsoft.com/office/drawing/2014/main" id="{2108C037-9037-EC4D-B912-A1538E0F9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4" name="Slide Number Placeholder 2">
            <a:extLst>
              <a:ext uri="{FF2B5EF4-FFF2-40B4-BE49-F238E27FC236}">
                <a16:creationId xmlns:a16="http://schemas.microsoft.com/office/drawing/2014/main" id="{14DFC619-1B8B-D644-8CB1-B38F800CBF4D}"/>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74169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D82C7-EDE7-9248-A697-4FA5039F2C3B}"/>
              </a:ext>
            </a:extLst>
          </p:cNvPr>
          <p:cNvSpPr/>
          <p:nvPr userDrawn="1"/>
        </p:nvSpPr>
        <p:spPr>
          <a:xfrm>
            <a:off x="0" y="0"/>
            <a:ext cx="12192000" cy="6984776"/>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descr="connect graphics@2x copy 9.png">
            <a:extLst>
              <a:ext uri="{FF2B5EF4-FFF2-40B4-BE49-F238E27FC236}">
                <a16:creationId xmlns:a16="http://schemas.microsoft.com/office/drawing/2014/main" id="{E0AD615D-351E-FF42-BF32-9066B10A3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2" name="Text Placeholder 4">
            <a:extLst>
              <a:ext uri="{FF2B5EF4-FFF2-40B4-BE49-F238E27FC236}">
                <a16:creationId xmlns:a16="http://schemas.microsoft.com/office/drawing/2014/main" id="{455E0DF7-F775-BD4F-A506-BC5D8303E26D}"/>
              </a:ext>
            </a:extLst>
          </p:cNvPr>
          <p:cNvSpPr>
            <a:spLocks noGrp="1"/>
          </p:cNvSpPr>
          <p:nvPr>
            <p:ph type="body" sz="quarter" idx="11"/>
          </p:nvPr>
        </p:nvSpPr>
        <p:spPr>
          <a:xfrm>
            <a:off x="1666483" y="4097712"/>
            <a:ext cx="7849633" cy="2035456"/>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2D58ED01-F47C-9147-86D3-D8EBD4CCB88E}"/>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A0773B17-0E41-AD41-AE7B-F8ACB0AFBA0A}"/>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A762CBF4-7BA4-4746-80E1-B55E4C9A39FA}"/>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sp>
        <p:nvSpPr>
          <p:cNvPr id="11" name="Slide Number Placeholder 2">
            <a:extLst>
              <a:ext uri="{FF2B5EF4-FFF2-40B4-BE49-F238E27FC236}">
                <a16:creationId xmlns:a16="http://schemas.microsoft.com/office/drawing/2014/main" id="{DC91AB08-050D-CB43-88B4-84F103735BB6}"/>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18213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Contents</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0" name="Text Placeholder 4">
            <a:extLst>
              <a:ext uri="{FF2B5EF4-FFF2-40B4-BE49-F238E27FC236}">
                <a16:creationId xmlns:a16="http://schemas.microsoft.com/office/drawing/2014/main" id="{024FF899-2DBE-174C-910E-07B6119C97E5}"/>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21" name="Text Placeholder 15">
            <a:extLst>
              <a:ext uri="{FF2B5EF4-FFF2-40B4-BE49-F238E27FC236}">
                <a16:creationId xmlns:a16="http://schemas.microsoft.com/office/drawing/2014/main" id="{210572D3-0AA9-1D4B-BEBE-8B922CD8D1B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5">
            <a:extLst>
              <a:ext uri="{FF2B5EF4-FFF2-40B4-BE49-F238E27FC236}">
                <a16:creationId xmlns:a16="http://schemas.microsoft.com/office/drawing/2014/main" id="{3E063385-4227-394E-9432-F70E54241769}"/>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E60E3F4-D6E6-E546-A850-97607D9507CC}"/>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15">
            <a:extLst>
              <a:ext uri="{FF2B5EF4-FFF2-40B4-BE49-F238E27FC236}">
                <a16:creationId xmlns:a16="http://schemas.microsoft.com/office/drawing/2014/main" id="{1D22D090-03D6-CF48-8619-15171A1804E2}"/>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15">
            <a:extLst>
              <a:ext uri="{FF2B5EF4-FFF2-40B4-BE49-F238E27FC236}">
                <a16:creationId xmlns:a16="http://schemas.microsoft.com/office/drawing/2014/main" id="{E4C02215-E64E-CC42-8D4A-3B27F5D5F4AF}"/>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30" name="Text Placeholder 4">
            <a:extLst>
              <a:ext uri="{FF2B5EF4-FFF2-40B4-BE49-F238E27FC236}">
                <a16:creationId xmlns:a16="http://schemas.microsoft.com/office/drawing/2014/main" id="{720D7DA4-C650-1746-A4FF-B94EDDCC342F}"/>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31" name="Text Placeholder 4">
            <a:extLst>
              <a:ext uri="{FF2B5EF4-FFF2-40B4-BE49-F238E27FC236}">
                <a16:creationId xmlns:a16="http://schemas.microsoft.com/office/drawing/2014/main" id="{0952EF54-9956-6D49-AE4B-0097170C8CA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2" name="Text Placeholder 4">
            <a:extLst>
              <a:ext uri="{FF2B5EF4-FFF2-40B4-BE49-F238E27FC236}">
                <a16:creationId xmlns:a16="http://schemas.microsoft.com/office/drawing/2014/main" id="{256A16A8-845C-BD48-91D0-F7D5785EFFD2}"/>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3" name="Text Placeholder 4">
            <a:extLst>
              <a:ext uri="{FF2B5EF4-FFF2-40B4-BE49-F238E27FC236}">
                <a16:creationId xmlns:a16="http://schemas.microsoft.com/office/drawing/2014/main" id="{0BB4806B-C7FA-DD4C-A1C9-B16EAF546626}"/>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204517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F9DC7-917E-B249-88D2-59ABC03BD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81299C-24FA-7B4C-BC79-17EC71AD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2">
            <a:extLst>
              <a:ext uri="{FF2B5EF4-FFF2-40B4-BE49-F238E27FC236}">
                <a16:creationId xmlns:a16="http://schemas.microsoft.com/office/drawing/2014/main" id="{97B4BA41-D9DD-FC4E-AFF6-2659E2D90A1F}"/>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2715390037"/>
      </p:ext>
    </p:extLst>
  </p:cSld>
  <p:clrMap bg1="lt1" tx1="dk1" bg2="lt2" tx2="dk2" accent1="accent1" accent2="accent2" accent3="accent3" accent4="accent4" accent5="accent5" accent6="accent6" hlink="hlink" folHlink="folHlink"/>
  <p:sldLayoutIdLst>
    <p:sldLayoutId id="2147483685" r:id="rId1"/>
    <p:sldLayoutId id="2147483718" r:id="rId2"/>
    <p:sldLayoutId id="2147483715" r:id="rId3"/>
    <p:sldLayoutId id="2147483719" r:id="rId4"/>
    <p:sldLayoutId id="2147483720" r:id="rId5"/>
    <p:sldLayoutId id="2147483659" r:id="rId6"/>
    <p:sldLayoutId id="2147483660" r:id="rId7"/>
    <p:sldLayoutId id="2147483661" r:id="rId8"/>
    <p:sldLayoutId id="2147483721" r:id="rId9"/>
    <p:sldLayoutId id="2147483658" r:id="rId10"/>
    <p:sldLayoutId id="2147483707" r:id="rId11"/>
    <p:sldLayoutId id="2147483706" r:id="rId12"/>
    <p:sldLayoutId id="2147483663" r:id="rId13"/>
    <p:sldLayoutId id="2147483696" r:id="rId14"/>
    <p:sldLayoutId id="2147483704" r:id="rId15"/>
    <p:sldLayoutId id="2147483717" r:id="rId16"/>
    <p:sldLayoutId id="2147483698" r:id="rId17"/>
    <p:sldLayoutId id="2147483699" r:id="rId18"/>
    <p:sldLayoutId id="2147483700" r:id="rId19"/>
    <p:sldLayoutId id="2147483705" r:id="rId20"/>
    <p:sldLayoutId id="2147483664" r:id="rId21"/>
    <p:sldLayoutId id="2147483702" r:id="rId22"/>
    <p:sldLayoutId id="2147483665" r:id="rId23"/>
    <p:sldLayoutId id="2147483662" r:id="rId24"/>
    <p:sldLayoutId id="2147483712" r:id="rId25"/>
    <p:sldLayoutId id="2147483667" r:id="rId26"/>
    <p:sldLayoutId id="2147483677" r:id="rId27"/>
    <p:sldLayoutId id="2147483694" r:id="rId28"/>
    <p:sldLayoutId id="2147483723" r:id="rId29"/>
  </p:sldLayoutIdLst>
  <p:hf hdr="0" ftr="0" dt="0"/>
  <p:txStyles>
    <p:titleStyle>
      <a:lvl1pPr algn="l" defTabSz="914400" rtl="0" eaLnBrk="1" latinLnBrk="0" hangingPunct="1">
        <a:lnSpc>
          <a:spcPct val="90000"/>
        </a:lnSpc>
        <a:spcBef>
          <a:spcPct val="0"/>
        </a:spcBef>
        <a:buNone/>
        <a:defRPr sz="4400" kern="1200">
          <a:solidFill>
            <a:srgbClr val="4A4A4A"/>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A4A4A"/>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rgbClr val="4A4A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A4A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A4A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A4A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41EB78-099E-454D-A9A6-A7EB9305FE09}"/>
              </a:ext>
            </a:extLst>
          </p:cNvPr>
          <p:cNvSpPr>
            <a:spLocks noGrp="1"/>
          </p:cNvSpPr>
          <p:nvPr>
            <p:ph type="title" idx="4294967295"/>
          </p:nvPr>
        </p:nvSpPr>
        <p:spPr>
          <a:xfrm>
            <a:off x="708025" y="3429000"/>
            <a:ext cx="9036050" cy="1152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chemeClr val="bg1"/>
                </a:solidFill>
                <a:effectLst/>
                <a:uLnTx/>
                <a:uFillTx/>
                <a:latin typeface="+mn-lt"/>
                <a:ea typeface="+mn-ea"/>
                <a:cs typeface="+mn-cs"/>
              </a:rPr>
              <a:t>B&amp;NES Council | Citizens’ Panel on Active Travel in Bath and North East Somerset</a:t>
            </a:r>
          </a:p>
        </p:txBody>
      </p:sp>
      <p:sp>
        <p:nvSpPr>
          <p:cNvPr id="10" name="Text Placeholder 9">
            <a:extLst>
              <a:ext uri="{FF2B5EF4-FFF2-40B4-BE49-F238E27FC236}">
                <a16:creationId xmlns:a16="http://schemas.microsoft.com/office/drawing/2014/main" id="{23A98B38-C147-0F45-97F8-31E22189A511}"/>
              </a:ext>
            </a:extLst>
          </p:cNvPr>
          <p:cNvSpPr>
            <a:spLocks noGrp="1"/>
          </p:cNvSpPr>
          <p:nvPr>
            <p:ph type="body" sz="quarter" idx="11"/>
          </p:nvPr>
        </p:nvSpPr>
        <p:spPr/>
        <p:txBody>
          <a:bodyPr/>
          <a:lstStyle/>
          <a:p>
            <a:r>
              <a:rPr lang="en-US"/>
              <a:t>Full report | October 2022</a:t>
            </a:r>
          </a:p>
        </p:txBody>
      </p:sp>
      <p:pic>
        <p:nvPicPr>
          <p:cNvPr id="3" name="Picture 2" descr="Bath &amp; North East Somerset Council &#10;Improving people's lives">
            <a:extLst>
              <a:ext uri="{FF2B5EF4-FFF2-40B4-BE49-F238E27FC236}">
                <a16:creationId xmlns:a16="http://schemas.microsoft.com/office/drawing/2014/main" id="{D25230B4-143D-D373-EFF6-666A55CEB2B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5488" y="359467"/>
            <a:ext cx="1902666" cy="1052453"/>
          </a:xfrm>
          <a:prstGeom prst="rect">
            <a:avLst/>
          </a:prstGeom>
        </p:spPr>
      </p:pic>
    </p:spTree>
    <p:extLst>
      <p:ext uri="{BB962C8B-B14F-4D97-AF65-F5344CB8AC3E}">
        <p14:creationId xmlns:p14="http://schemas.microsoft.com/office/powerpoint/2010/main" val="7781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7F8F1-9A9D-A955-4028-AE4067406E77}"/>
              </a:ext>
            </a:extLst>
          </p:cNvPr>
          <p:cNvSpPr>
            <a:spLocks noGrp="1"/>
          </p:cNvSpPr>
          <p:nvPr>
            <p:ph type="title" idx="4294967295"/>
          </p:nvPr>
        </p:nvSpPr>
        <p:spPr>
          <a:xfrm>
            <a:off x="746125" y="1868488"/>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Views on active travel infrastructure</a:t>
            </a:r>
          </a:p>
        </p:txBody>
      </p:sp>
    </p:spTree>
    <p:extLst>
      <p:ext uri="{BB962C8B-B14F-4D97-AF65-F5344CB8AC3E}">
        <p14:creationId xmlns:p14="http://schemas.microsoft.com/office/powerpoint/2010/main" val="159107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5A1F9-B00A-1011-26D9-215FDCA54900}"/>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Residents’ own ideas for improving active travel infrastructure were about making active travel easier and safer</a:t>
            </a:r>
          </a:p>
        </p:txBody>
      </p:sp>
      <p:sp>
        <p:nvSpPr>
          <p:cNvPr id="7" name="Rectangle 6">
            <a:extLst>
              <a:ext uri="{FF2B5EF4-FFF2-40B4-BE49-F238E27FC236}">
                <a16:creationId xmlns:a16="http://schemas.microsoft.com/office/drawing/2014/main" id="{E5D3FDFC-509C-0C17-96B8-EC1E5A06FAEE}"/>
              </a:ext>
            </a:extLst>
          </p:cNvPr>
          <p:cNvSpPr/>
          <p:nvPr/>
        </p:nvSpPr>
        <p:spPr>
          <a:xfrm>
            <a:off x="3549372" y="1998476"/>
            <a:ext cx="2509705" cy="193897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rtlCol="0" anchor="b"/>
          <a:lstStyle/>
          <a:p>
            <a:pPr algn="ctr"/>
            <a:r>
              <a:rPr lang="en-GB" sz="1400">
                <a:solidFill>
                  <a:schemeClr val="tx1"/>
                </a:solidFill>
              </a:rPr>
              <a:t>Provide </a:t>
            </a:r>
            <a:r>
              <a:rPr lang="en-GB" sz="1400" b="1">
                <a:solidFill>
                  <a:schemeClr val="tx1"/>
                </a:solidFill>
              </a:rPr>
              <a:t>more space for cyclists </a:t>
            </a:r>
            <a:r>
              <a:rPr lang="en-GB" sz="1400">
                <a:solidFill>
                  <a:schemeClr val="tx1"/>
                </a:solidFill>
              </a:rPr>
              <a:t>via cycle lanes or one-way routes to </a:t>
            </a:r>
            <a:r>
              <a:rPr lang="en-GB" sz="1400" b="1">
                <a:solidFill>
                  <a:schemeClr val="tx1"/>
                </a:solidFill>
              </a:rPr>
              <a:t>make cyclists feel safer</a:t>
            </a:r>
            <a:r>
              <a:rPr lang="en-GB" sz="1400">
                <a:solidFill>
                  <a:schemeClr val="tx1"/>
                </a:solidFill>
              </a:rPr>
              <a:t>.</a:t>
            </a:r>
          </a:p>
        </p:txBody>
      </p:sp>
      <p:pic>
        <p:nvPicPr>
          <p:cNvPr id="32" name="Graphic 31">
            <a:extLst>
              <a:ext uri="{FF2B5EF4-FFF2-40B4-BE49-F238E27FC236}">
                <a16:creationId xmlns:a16="http://schemas.microsoft.com/office/drawing/2014/main" id="{563036C3-205D-60AC-952A-FE01B27AE11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7024" y="2039271"/>
            <a:ext cx="914400" cy="914400"/>
          </a:xfrm>
          <a:prstGeom prst="rect">
            <a:avLst/>
          </a:prstGeom>
        </p:spPr>
      </p:pic>
      <p:sp>
        <p:nvSpPr>
          <p:cNvPr id="6" name="Rectangle 5">
            <a:extLst>
              <a:ext uri="{FF2B5EF4-FFF2-40B4-BE49-F238E27FC236}">
                <a16:creationId xmlns:a16="http://schemas.microsoft.com/office/drawing/2014/main" id="{851B6725-D94D-7185-A050-2B276B6F95C3}"/>
              </a:ext>
            </a:extLst>
          </p:cNvPr>
          <p:cNvSpPr/>
          <p:nvPr/>
        </p:nvSpPr>
        <p:spPr>
          <a:xfrm>
            <a:off x="6294459" y="1998477"/>
            <a:ext cx="2509706" cy="193012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rtlCol="0" anchor="b"/>
          <a:lstStyle/>
          <a:p>
            <a:pPr algn="ctr"/>
            <a:r>
              <a:rPr lang="en-GB" sz="1400" b="1">
                <a:solidFill>
                  <a:schemeClr val="tx1"/>
                </a:solidFill>
              </a:rPr>
              <a:t>Remove / limit street parking </a:t>
            </a:r>
            <a:r>
              <a:rPr lang="en-GB" sz="1400">
                <a:solidFill>
                  <a:schemeClr val="tx1"/>
                </a:solidFill>
              </a:rPr>
              <a:t>to widen roads and reduce driving to </a:t>
            </a:r>
            <a:r>
              <a:rPr lang="en-GB" sz="1400" b="1">
                <a:solidFill>
                  <a:schemeClr val="tx1"/>
                </a:solidFill>
              </a:rPr>
              <a:t>make cyclists feel safer</a:t>
            </a:r>
            <a:r>
              <a:rPr lang="en-GB" sz="1400">
                <a:solidFill>
                  <a:schemeClr val="tx1"/>
                </a:solidFill>
              </a:rPr>
              <a:t>.</a:t>
            </a:r>
          </a:p>
        </p:txBody>
      </p:sp>
      <p:pic>
        <p:nvPicPr>
          <p:cNvPr id="26" name="Graphic 25">
            <a:extLst>
              <a:ext uri="{FF2B5EF4-FFF2-40B4-BE49-F238E27FC236}">
                <a16:creationId xmlns:a16="http://schemas.microsoft.com/office/drawing/2014/main" id="{C7C86E80-F9C0-9085-6BE0-3F34E917BA4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92112" y="2060748"/>
            <a:ext cx="914400" cy="914400"/>
          </a:xfrm>
          <a:prstGeom prst="rect">
            <a:avLst/>
          </a:prstGeom>
        </p:spPr>
      </p:pic>
      <p:sp>
        <p:nvSpPr>
          <p:cNvPr id="13" name="Rectangle 12">
            <a:extLst>
              <a:ext uri="{FF2B5EF4-FFF2-40B4-BE49-F238E27FC236}">
                <a16:creationId xmlns:a16="http://schemas.microsoft.com/office/drawing/2014/main" id="{63BA2737-2755-C13A-A90B-F60E1CC2813F}"/>
              </a:ext>
            </a:extLst>
          </p:cNvPr>
          <p:cNvSpPr/>
          <p:nvPr/>
        </p:nvSpPr>
        <p:spPr>
          <a:xfrm>
            <a:off x="2059138" y="4101500"/>
            <a:ext cx="2509705" cy="193897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rtlCol="0" anchor="b"/>
          <a:lstStyle/>
          <a:p>
            <a:pPr algn="ctr"/>
            <a:r>
              <a:rPr lang="en-GB" sz="1400">
                <a:solidFill>
                  <a:schemeClr val="tx1"/>
                </a:solidFill>
              </a:rPr>
              <a:t>Offer </a:t>
            </a:r>
            <a:r>
              <a:rPr lang="en-GB" sz="1400" b="1">
                <a:solidFill>
                  <a:schemeClr val="tx1"/>
                </a:solidFill>
              </a:rPr>
              <a:t>shuttle buses with bike racks</a:t>
            </a:r>
            <a:r>
              <a:rPr lang="en-GB" sz="1400">
                <a:solidFill>
                  <a:schemeClr val="tx1"/>
                </a:solidFill>
              </a:rPr>
              <a:t> for those who prefer not to cycle uphill, but would cycle down if they could transport their cycles.</a:t>
            </a:r>
            <a:endParaRPr lang="en-GB" sz="1400" b="1">
              <a:solidFill>
                <a:schemeClr val="tx1"/>
              </a:solidFill>
            </a:endParaRPr>
          </a:p>
        </p:txBody>
      </p:sp>
      <p:pic>
        <p:nvPicPr>
          <p:cNvPr id="28" name="Graphic 27">
            <a:extLst>
              <a:ext uri="{FF2B5EF4-FFF2-40B4-BE49-F238E27FC236}">
                <a16:creationId xmlns:a16="http://schemas.microsoft.com/office/drawing/2014/main" id="{E0530619-0771-0822-16DA-B6FF1DC2680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56790" y="3999724"/>
            <a:ext cx="914400" cy="914400"/>
          </a:xfrm>
          <a:prstGeom prst="rect">
            <a:avLst/>
          </a:prstGeom>
        </p:spPr>
      </p:pic>
      <p:sp>
        <p:nvSpPr>
          <p:cNvPr id="8" name="Rectangle 7">
            <a:extLst>
              <a:ext uri="{FF2B5EF4-FFF2-40B4-BE49-F238E27FC236}">
                <a16:creationId xmlns:a16="http://schemas.microsoft.com/office/drawing/2014/main" id="{77D74333-8061-31CF-8932-DF08DB553F44}"/>
              </a:ext>
            </a:extLst>
          </p:cNvPr>
          <p:cNvSpPr/>
          <p:nvPr/>
        </p:nvSpPr>
        <p:spPr>
          <a:xfrm>
            <a:off x="4804225" y="4107140"/>
            <a:ext cx="2509705" cy="193897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b"/>
          <a:lstStyle/>
          <a:p>
            <a:pPr algn="ctr"/>
            <a:r>
              <a:rPr lang="en-GB" sz="1400">
                <a:solidFill>
                  <a:schemeClr val="tx1"/>
                </a:solidFill>
              </a:rPr>
              <a:t>Ensure there are ramps alongside any stairs for cyclists who choose to walk uphill and cycle down.</a:t>
            </a:r>
          </a:p>
        </p:txBody>
      </p:sp>
      <p:pic>
        <p:nvPicPr>
          <p:cNvPr id="24" name="Graphic 23">
            <a:extLst>
              <a:ext uri="{FF2B5EF4-FFF2-40B4-BE49-F238E27FC236}">
                <a16:creationId xmlns:a16="http://schemas.microsoft.com/office/drawing/2014/main" id="{35D82069-3BF9-5491-347D-186D55359DA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66978" y="4172286"/>
            <a:ext cx="914400" cy="914400"/>
          </a:xfrm>
          <a:prstGeom prst="rect">
            <a:avLst/>
          </a:prstGeom>
        </p:spPr>
      </p:pic>
      <p:sp>
        <p:nvSpPr>
          <p:cNvPr id="5" name="Rectangle 4">
            <a:extLst>
              <a:ext uri="{FF2B5EF4-FFF2-40B4-BE49-F238E27FC236}">
                <a16:creationId xmlns:a16="http://schemas.microsoft.com/office/drawing/2014/main" id="{D55C1B69-E221-35DB-35ED-3984E171839F}"/>
              </a:ext>
            </a:extLst>
          </p:cNvPr>
          <p:cNvSpPr/>
          <p:nvPr/>
        </p:nvSpPr>
        <p:spPr>
          <a:xfrm>
            <a:off x="7549312" y="4117198"/>
            <a:ext cx="2509705" cy="193897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rtlCol="0" anchor="b"/>
          <a:lstStyle/>
          <a:p>
            <a:pPr algn="ctr"/>
            <a:r>
              <a:rPr lang="en-GB" sz="1400">
                <a:solidFill>
                  <a:schemeClr val="tx1"/>
                </a:solidFill>
              </a:rPr>
              <a:t>Make </a:t>
            </a:r>
            <a:r>
              <a:rPr lang="en-GB" sz="1400" b="1">
                <a:solidFill>
                  <a:schemeClr val="tx1"/>
                </a:solidFill>
              </a:rPr>
              <a:t>e-bikes and e-scooters </a:t>
            </a:r>
            <a:r>
              <a:rPr lang="en-GB" sz="1400">
                <a:solidFill>
                  <a:schemeClr val="tx1"/>
                </a:solidFill>
              </a:rPr>
              <a:t>more readily available for all through rental or trial schemes, especially near hills.</a:t>
            </a:r>
          </a:p>
        </p:txBody>
      </p:sp>
      <p:pic>
        <p:nvPicPr>
          <p:cNvPr id="22" name="Graphic 21">
            <a:extLst>
              <a:ext uri="{FF2B5EF4-FFF2-40B4-BE49-F238E27FC236}">
                <a16:creationId xmlns:a16="http://schemas.microsoft.com/office/drawing/2014/main" id="{86626FF5-2B08-3348-4A85-D3F0945E1715}"/>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6964" y="4080346"/>
            <a:ext cx="914400" cy="914400"/>
          </a:xfrm>
          <a:prstGeom prst="rect">
            <a:avLst/>
          </a:prstGeom>
        </p:spPr>
      </p:pic>
      <p:sp>
        <p:nvSpPr>
          <p:cNvPr id="17" name="Rectangle 16">
            <a:extLst>
              <a:ext uri="{FF2B5EF4-FFF2-40B4-BE49-F238E27FC236}">
                <a16:creationId xmlns:a16="http://schemas.microsoft.com/office/drawing/2014/main" id="{A13969D2-5D74-3258-2202-2D47CA0CC461}"/>
              </a:ext>
            </a:extLst>
          </p:cNvPr>
          <p:cNvSpPr/>
          <p:nvPr/>
        </p:nvSpPr>
        <p:spPr>
          <a:xfrm>
            <a:off x="642747" y="1998476"/>
            <a:ext cx="2671243" cy="19389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“Wider pavements and cycle lanes would make it much more pleasant and feel safer for pedestrians and cyclists.”</a:t>
            </a:r>
          </a:p>
          <a:p>
            <a:pPr algn="r"/>
            <a:r>
              <a:rPr lang="en-GB" sz="1400">
                <a:solidFill>
                  <a:schemeClr val="tx1"/>
                </a:solidFill>
              </a:rPr>
              <a:t>Infrequent active traveller, 35-54</a:t>
            </a:r>
          </a:p>
        </p:txBody>
      </p:sp>
      <p:sp>
        <p:nvSpPr>
          <p:cNvPr id="18" name="Rectangle 17">
            <a:extLst>
              <a:ext uri="{FF2B5EF4-FFF2-40B4-BE49-F238E27FC236}">
                <a16:creationId xmlns:a16="http://schemas.microsoft.com/office/drawing/2014/main" id="{D12AD7E1-4E79-3FB8-3A52-C81D7341D982}"/>
              </a:ext>
            </a:extLst>
          </p:cNvPr>
          <p:cNvSpPr/>
          <p:nvPr/>
        </p:nvSpPr>
        <p:spPr>
          <a:xfrm>
            <a:off x="9039547" y="1998476"/>
            <a:ext cx="2509706" cy="19389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“Maybe a shuttle that goes up and down the hill to ferry walkers, and prams or people with bikes up and down the hill.”</a:t>
            </a:r>
          </a:p>
          <a:p>
            <a:pPr algn="r">
              <a:spcAft>
                <a:spcPts val="600"/>
              </a:spcAft>
            </a:pPr>
            <a:r>
              <a:rPr lang="en-GB" sz="1400">
                <a:solidFill>
                  <a:schemeClr val="tx1"/>
                </a:solidFill>
              </a:rPr>
              <a:t>Infrequent active traveller, 55+</a:t>
            </a:r>
          </a:p>
        </p:txBody>
      </p:sp>
    </p:spTree>
    <p:extLst>
      <p:ext uri="{BB962C8B-B14F-4D97-AF65-F5344CB8AC3E}">
        <p14:creationId xmlns:p14="http://schemas.microsoft.com/office/powerpoint/2010/main" val="17644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AB37BA-12D5-BCF7-462D-F8375CC67F93}"/>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Improving bicycle parking facilities is the most popular intervention, as long as accessibility concerns are dealt with</a:t>
            </a:r>
          </a:p>
        </p:txBody>
      </p:sp>
      <p:sp>
        <p:nvSpPr>
          <p:cNvPr id="2" name="Rectangle 1">
            <a:extLst>
              <a:ext uri="{FF2B5EF4-FFF2-40B4-BE49-F238E27FC236}">
                <a16:creationId xmlns:a16="http://schemas.microsoft.com/office/drawing/2014/main" id="{9441B87E-5883-04D8-3C4A-97306C8C1D34}"/>
              </a:ext>
            </a:extLst>
          </p:cNvPr>
          <p:cNvSpPr/>
          <p:nvPr/>
        </p:nvSpPr>
        <p:spPr>
          <a:xfrm>
            <a:off x="804285" y="1622028"/>
            <a:ext cx="10699856" cy="634807"/>
          </a:xfrm>
          <a:prstGeom prst="rect">
            <a:avLst/>
          </a:prstGeom>
          <a:solidFill>
            <a:schemeClr val="bg1"/>
          </a:solid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a:solidFill>
                  <a:schemeClr val="tx1"/>
                </a:solidFill>
              </a:rPr>
              <a:t>We presented participants with the planned addition of bike parking stands and lockers on the Upper Bristol Road, as an example of how improved bike parking facilities could be implemented in Bath.</a:t>
            </a:r>
            <a:endParaRPr lang="en-GB" sz="1400" i="1">
              <a:solidFill>
                <a:schemeClr val="tx1"/>
              </a:solidFill>
              <a:highlight>
                <a:srgbClr val="FFFF00"/>
              </a:highlight>
            </a:endParaRPr>
          </a:p>
        </p:txBody>
      </p:sp>
      <p:sp>
        <p:nvSpPr>
          <p:cNvPr id="7" name="Rectangle 6">
            <a:extLst>
              <a:ext uri="{FF2B5EF4-FFF2-40B4-BE49-F238E27FC236}">
                <a16:creationId xmlns:a16="http://schemas.microsoft.com/office/drawing/2014/main" id="{50F9C9EF-6A26-CEDB-CC37-3A88324CCF61}"/>
              </a:ext>
            </a:extLst>
          </p:cNvPr>
          <p:cNvSpPr/>
          <p:nvPr/>
        </p:nvSpPr>
        <p:spPr>
          <a:xfrm>
            <a:off x="804285" y="2480625"/>
            <a:ext cx="5105400" cy="501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Benefits</a:t>
            </a:r>
          </a:p>
        </p:txBody>
      </p:sp>
      <p:sp>
        <p:nvSpPr>
          <p:cNvPr id="5" name="Rectangle 4">
            <a:extLst>
              <a:ext uri="{FF2B5EF4-FFF2-40B4-BE49-F238E27FC236}">
                <a16:creationId xmlns:a16="http://schemas.microsoft.com/office/drawing/2014/main" id="{0A42E0A8-54CB-F01A-0C53-F382FFAF3112}"/>
              </a:ext>
            </a:extLst>
          </p:cNvPr>
          <p:cNvSpPr/>
          <p:nvPr/>
        </p:nvSpPr>
        <p:spPr>
          <a:xfrm>
            <a:off x="804285" y="2981985"/>
            <a:ext cx="5105400" cy="18723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Safe and secure bike storage will encourage more people to take up cycling, and normalise cycling in the city.</a:t>
            </a:r>
          </a:p>
          <a:p>
            <a:pPr marL="285750" indent="-285750">
              <a:buFont typeface="Arial" panose="020B0604020202020204" pitchFamily="34" charset="0"/>
              <a:buChar char="•"/>
            </a:pPr>
            <a:r>
              <a:rPr lang="en-GB" sz="1400">
                <a:solidFill>
                  <a:schemeClr val="tx1"/>
                </a:solidFill>
              </a:rPr>
              <a:t>This will also make it much easier for people to start cycling as part of their everyday journeys, like commuting.</a:t>
            </a:r>
          </a:p>
          <a:p>
            <a:pPr marL="285750" indent="-285750">
              <a:buFont typeface="Arial" panose="020B0604020202020204" pitchFamily="34" charset="0"/>
              <a:buChar char="•"/>
            </a:pPr>
            <a:r>
              <a:rPr lang="en-GB" sz="1400">
                <a:solidFill>
                  <a:schemeClr val="tx1"/>
                </a:solidFill>
              </a:rPr>
              <a:t>Several note that this sort of scheme would be very useful for students, who often live in cramped houses with little space for a bike.  </a:t>
            </a:r>
          </a:p>
        </p:txBody>
      </p:sp>
      <p:sp>
        <p:nvSpPr>
          <p:cNvPr id="11" name="Rectangle 10">
            <a:extLst>
              <a:ext uri="{FF2B5EF4-FFF2-40B4-BE49-F238E27FC236}">
                <a16:creationId xmlns:a16="http://schemas.microsoft.com/office/drawing/2014/main" id="{E0468B85-80F7-9785-DA47-1A054C61F0AC}"/>
              </a:ext>
            </a:extLst>
          </p:cNvPr>
          <p:cNvSpPr/>
          <p:nvPr/>
        </p:nvSpPr>
        <p:spPr>
          <a:xfrm>
            <a:off x="804285" y="5047488"/>
            <a:ext cx="5105400" cy="114848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“If your bike is safe, then more people would invest in bikes.”</a:t>
            </a:r>
          </a:p>
          <a:p>
            <a:pPr algn="r"/>
            <a:endParaRPr lang="en-GB" sz="1400">
              <a:solidFill>
                <a:schemeClr val="tx1"/>
              </a:solidFill>
            </a:endParaRPr>
          </a:p>
          <a:p>
            <a:pPr algn="r"/>
            <a:r>
              <a:rPr lang="en-GB" sz="1400">
                <a:solidFill>
                  <a:schemeClr val="tx1"/>
                </a:solidFill>
              </a:rPr>
              <a:t>Infrequent active traveller, 35-54</a:t>
            </a:r>
          </a:p>
        </p:txBody>
      </p:sp>
      <p:sp>
        <p:nvSpPr>
          <p:cNvPr id="8" name="Rectangle 7">
            <a:extLst>
              <a:ext uri="{FF2B5EF4-FFF2-40B4-BE49-F238E27FC236}">
                <a16:creationId xmlns:a16="http://schemas.microsoft.com/office/drawing/2014/main" id="{E166355B-A521-E012-9CA5-CD41026D96F5}"/>
              </a:ext>
            </a:extLst>
          </p:cNvPr>
          <p:cNvSpPr/>
          <p:nvPr/>
        </p:nvSpPr>
        <p:spPr>
          <a:xfrm>
            <a:off x="6398741" y="2480625"/>
            <a:ext cx="5105400" cy="5013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Concerns</a:t>
            </a:r>
          </a:p>
        </p:txBody>
      </p:sp>
      <p:sp>
        <p:nvSpPr>
          <p:cNvPr id="6" name="Rectangle 5">
            <a:extLst>
              <a:ext uri="{FF2B5EF4-FFF2-40B4-BE49-F238E27FC236}">
                <a16:creationId xmlns:a16="http://schemas.microsoft.com/office/drawing/2014/main" id="{96E3C012-25DD-3096-2413-A9A018CFE3F4}"/>
              </a:ext>
            </a:extLst>
          </p:cNvPr>
          <p:cNvSpPr/>
          <p:nvPr/>
        </p:nvSpPr>
        <p:spPr>
          <a:xfrm>
            <a:off x="6398741" y="2981985"/>
            <a:ext cx="5105400" cy="18723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Bike lockers could further narrow pavements, which could have a significant impact wheelchair users. </a:t>
            </a:r>
          </a:p>
          <a:p>
            <a:pPr marL="285750" indent="-285750">
              <a:buFont typeface="Arial" panose="020B0604020202020204" pitchFamily="34" charset="0"/>
              <a:buChar char="•"/>
            </a:pPr>
            <a:r>
              <a:rPr lang="en-GB" sz="1400">
                <a:solidFill>
                  <a:schemeClr val="tx1"/>
                </a:solidFill>
              </a:rPr>
              <a:t>If parking were to be removed to make space, this would make it more difficult for drivers to park close to their destination, which is especially crucial for disabled drivers. </a:t>
            </a:r>
          </a:p>
          <a:p>
            <a:pPr marL="285750" indent="-285750">
              <a:buFont typeface="Arial" panose="020B0604020202020204" pitchFamily="34" charset="0"/>
              <a:buChar char="•"/>
            </a:pPr>
            <a:r>
              <a:rPr lang="en-GB" sz="1400">
                <a:solidFill>
                  <a:schemeClr val="tx1"/>
                </a:solidFill>
              </a:rPr>
              <a:t>Fee to use the bike lockers would make it difficult for some to access e.g. students.</a:t>
            </a:r>
          </a:p>
        </p:txBody>
      </p:sp>
      <p:sp>
        <p:nvSpPr>
          <p:cNvPr id="12" name="Rectangle 11">
            <a:extLst>
              <a:ext uri="{FF2B5EF4-FFF2-40B4-BE49-F238E27FC236}">
                <a16:creationId xmlns:a16="http://schemas.microsoft.com/office/drawing/2014/main" id="{7F7E4DCE-FCDC-9470-9E47-86DB98B56B3A}"/>
              </a:ext>
            </a:extLst>
          </p:cNvPr>
          <p:cNvSpPr/>
          <p:nvPr/>
        </p:nvSpPr>
        <p:spPr>
          <a:xfrm>
            <a:off x="6398741" y="5061845"/>
            <a:ext cx="5105400" cy="11133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“Would be a potential conflict if cycle parking furniture and parked cycles spilling out into pavement space needed for pedestrians and wheelchair users.”</a:t>
            </a:r>
          </a:p>
          <a:p>
            <a:pPr algn="r"/>
            <a:r>
              <a:rPr lang="en-GB" sz="1400">
                <a:solidFill>
                  <a:schemeClr val="tx1"/>
                </a:solidFill>
              </a:rPr>
              <a:t>Infrequent active traveller, 35-54</a:t>
            </a:r>
          </a:p>
        </p:txBody>
      </p:sp>
    </p:spTree>
    <p:extLst>
      <p:ext uri="{BB962C8B-B14F-4D97-AF65-F5344CB8AC3E}">
        <p14:creationId xmlns:p14="http://schemas.microsoft.com/office/powerpoint/2010/main" val="222803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AB37BA-12D5-BCF7-462D-F8375CC67F93}"/>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Introducing better pedestrian crossings is popular, but some are concerned it could increase congestion</a:t>
            </a:r>
          </a:p>
        </p:txBody>
      </p:sp>
      <p:sp>
        <p:nvSpPr>
          <p:cNvPr id="13" name="Rectangle 12">
            <a:extLst>
              <a:ext uri="{FF2B5EF4-FFF2-40B4-BE49-F238E27FC236}">
                <a16:creationId xmlns:a16="http://schemas.microsoft.com/office/drawing/2014/main" id="{5504FCB1-69A4-3145-205F-90354DB322B9}"/>
              </a:ext>
            </a:extLst>
          </p:cNvPr>
          <p:cNvSpPr/>
          <p:nvPr/>
        </p:nvSpPr>
        <p:spPr>
          <a:xfrm>
            <a:off x="804285" y="1553222"/>
            <a:ext cx="10699856" cy="993584"/>
          </a:xfrm>
          <a:prstGeom prst="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a:solidFill>
                  <a:schemeClr val="tx1"/>
                </a:solidFill>
              </a:rPr>
              <a:t>We presented participants with different examples of pedestrian crossings that could be implemented, such as continuous footways on Upper Bristol Road, a new parallel crossing at Nile Street Junction, or widening pathways at crossing points. These were all examples of how new pedestrian crossings could be implemented in BANES.</a:t>
            </a:r>
            <a:endParaRPr lang="en-GB" sz="1400" i="1">
              <a:solidFill>
                <a:schemeClr val="tx1"/>
              </a:solidFill>
              <a:highlight>
                <a:srgbClr val="FFFF00"/>
              </a:highlight>
            </a:endParaRPr>
          </a:p>
        </p:txBody>
      </p:sp>
      <p:sp>
        <p:nvSpPr>
          <p:cNvPr id="7" name="Rectangle 6">
            <a:extLst>
              <a:ext uri="{FF2B5EF4-FFF2-40B4-BE49-F238E27FC236}">
                <a16:creationId xmlns:a16="http://schemas.microsoft.com/office/drawing/2014/main" id="{50F9C9EF-6A26-CEDB-CC37-3A88324CCF61}"/>
              </a:ext>
            </a:extLst>
          </p:cNvPr>
          <p:cNvSpPr/>
          <p:nvPr/>
        </p:nvSpPr>
        <p:spPr>
          <a:xfrm>
            <a:off x="804285" y="2794304"/>
            <a:ext cx="5105400" cy="501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Benefits</a:t>
            </a:r>
          </a:p>
        </p:txBody>
      </p:sp>
      <p:sp>
        <p:nvSpPr>
          <p:cNvPr id="5" name="Rectangle 4">
            <a:extLst>
              <a:ext uri="{FF2B5EF4-FFF2-40B4-BE49-F238E27FC236}">
                <a16:creationId xmlns:a16="http://schemas.microsoft.com/office/drawing/2014/main" id="{0A42E0A8-54CB-F01A-0C53-F382FFAF3112}"/>
              </a:ext>
            </a:extLst>
          </p:cNvPr>
          <p:cNvSpPr/>
          <p:nvPr/>
        </p:nvSpPr>
        <p:spPr>
          <a:xfrm>
            <a:off x="804285" y="3295663"/>
            <a:ext cx="5105400" cy="126482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Walking is more appealing as it feels safer, especially for children.</a:t>
            </a:r>
          </a:p>
          <a:p>
            <a:pPr marL="285750" indent="-285750">
              <a:buFont typeface="Arial" panose="020B0604020202020204" pitchFamily="34" charset="0"/>
              <a:buChar char="•"/>
            </a:pPr>
            <a:r>
              <a:rPr lang="en-GB" sz="1400">
                <a:solidFill>
                  <a:schemeClr val="tx1"/>
                </a:solidFill>
              </a:rPr>
              <a:t>Helps to clarify pedestrian prioritisation on the roads.</a:t>
            </a:r>
          </a:p>
        </p:txBody>
      </p:sp>
      <p:sp>
        <p:nvSpPr>
          <p:cNvPr id="11" name="Rectangle 10">
            <a:extLst>
              <a:ext uri="{FF2B5EF4-FFF2-40B4-BE49-F238E27FC236}">
                <a16:creationId xmlns:a16="http://schemas.microsoft.com/office/drawing/2014/main" id="{E0468B85-80F7-9785-DA47-1A054C61F0AC}"/>
              </a:ext>
            </a:extLst>
          </p:cNvPr>
          <p:cNvSpPr/>
          <p:nvPr/>
        </p:nvSpPr>
        <p:spPr>
          <a:xfrm>
            <a:off x="804285" y="4807986"/>
            <a:ext cx="5105400" cy="12648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“Encourages more walking, safer crossings might slow traffic and make walkers feel safer.”</a:t>
            </a:r>
          </a:p>
          <a:p>
            <a:pPr algn="r"/>
            <a:r>
              <a:rPr lang="en-GB" sz="1400">
                <a:solidFill>
                  <a:schemeClr val="tx1"/>
                </a:solidFill>
              </a:rPr>
              <a:t>Frequent active traveller, 55+</a:t>
            </a:r>
          </a:p>
        </p:txBody>
      </p:sp>
      <p:sp>
        <p:nvSpPr>
          <p:cNvPr id="8" name="Rectangle 7">
            <a:extLst>
              <a:ext uri="{FF2B5EF4-FFF2-40B4-BE49-F238E27FC236}">
                <a16:creationId xmlns:a16="http://schemas.microsoft.com/office/drawing/2014/main" id="{E166355B-A521-E012-9CA5-CD41026D96F5}"/>
              </a:ext>
            </a:extLst>
          </p:cNvPr>
          <p:cNvSpPr/>
          <p:nvPr/>
        </p:nvSpPr>
        <p:spPr>
          <a:xfrm>
            <a:off x="6398741" y="2794304"/>
            <a:ext cx="5105400" cy="5013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Concerns</a:t>
            </a:r>
          </a:p>
        </p:txBody>
      </p:sp>
      <p:sp>
        <p:nvSpPr>
          <p:cNvPr id="6" name="Rectangle 5">
            <a:extLst>
              <a:ext uri="{FF2B5EF4-FFF2-40B4-BE49-F238E27FC236}">
                <a16:creationId xmlns:a16="http://schemas.microsoft.com/office/drawing/2014/main" id="{96E3C012-25DD-3096-2413-A9A018CFE3F4}"/>
              </a:ext>
            </a:extLst>
          </p:cNvPr>
          <p:cNvSpPr/>
          <p:nvPr/>
        </p:nvSpPr>
        <p:spPr>
          <a:xfrm>
            <a:off x="6398741" y="3295663"/>
            <a:ext cx="5105400" cy="12648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Potential to increase congestion with drivers finding it more difficult to pull off turnings. </a:t>
            </a:r>
          </a:p>
          <a:p>
            <a:pPr marL="285750" indent="-285750">
              <a:buFont typeface="Arial" panose="020B0604020202020204" pitchFamily="34" charset="0"/>
              <a:buChar char="•"/>
            </a:pPr>
            <a:r>
              <a:rPr lang="en-GB" sz="1400">
                <a:solidFill>
                  <a:schemeClr val="tx1"/>
                </a:solidFill>
              </a:rPr>
              <a:t>It won’t make busy roads any more appealing to walk on, as they would continue to be noisy and polluted.</a:t>
            </a:r>
          </a:p>
        </p:txBody>
      </p:sp>
      <p:sp>
        <p:nvSpPr>
          <p:cNvPr id="12" name="Rectangle 11">
            <a:extLst>
              <a:ext uri="{FF2B5EF4-FFF2-40B4-BE49-F238E27FC236}">
                <a16:creationId xmlns:a16="http://schemas.microsoft.com/office/drawing/2014/main" id="{7F7E4DCE-FCDC-9470-9E47-86DB98B56B3A}"/>
              </a:ext>
            </a:extLst>
          </p:cNvPr>
          <p:cNvSpPr/>
          <p:nvPr/>
        </p:nvSpPr>
        <p:spPr>
          <a:xfrm>
            <a:off x="6398741" y="4807985"/>
            <a:ext cx="5105400" cy="12648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“Personally I don't see this working at peak hours as a motorist could probably sit there indefinitely waiting for someone to let them out, worse still if they are turning right out of the side street.”</a:t>
            </a:r>
          </a:p>
          <a:p>
            <a:pPr algn="r"/>
            <a:r>
              <a:rPr lang="en-GB" sz="1400">
                <a:solidFill>
                  <a:schemeClr val="tx1"/>
                </a:solidFill>
              </a:rPr>
              <a:t>Infrequent active traveller, 55+</a:t>
            </a:r>
          </a:p>
        </p:txBody>
      </p:sp>
    </p:spTree>
    <p:extLst>
      <p:ext uri="{BB962C8B-B14F-4D97-AF65-F5344CB8AC3E}">
        <p14:creationId xmlns:p14="http://schemas.microsoft.com/office/powerpoint/2010/main" val="384579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AB37BA-12D5-BCF7-462D-F8375CC67F93}"/>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In principle, cycles lanes are felt to be a valuable change, but there are concerns about implementation</a:t>
            </a:r>
          </a:p>
        </p:txBody>
      </p:sp>
      <p:sp>
        <p:nvSpPr>
          <p:cNvPr id="2" name="Rectangle 1">
            <a:extLst>
              <a:ext uri="{FF2B5EF4-FFF2-40B4-BE49-F238E27FC236}">
                <a16:creationId xmlns:a16="http://schemas.microsoft.com/office/drawing/2014/main" id="{9441B87E-5883-04D8-3C4A-97306C8C1D34}"/>
              </a:ext>
            </a:extLst>
          </p:cNvPr>
          <p:cNvSpPr/>
          <p:nvPr/>
        </p:nvSpPr>
        <p:spPr>
          <a:xfrm>
            <a:off x="804285" y="1553222"/>
            <a:ext cx="10699856" cy="993584"/>
          </a:xfrm>
          <a:prstGeom prst="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a:solidFill>
                  <a:schemeClr val="tx1"/>
                </a:solidFill>
              </a:rPr>
              <a:t>We presented participants with the planned implementation of a cycle path on Beckford Road as an example of how cycle lanes could be implemented in BANES.</a:t>
            </a:r>
            <a:endParaRPr lang="en-GB" sz="1400" i="1">
              <a:solidFill>
                <a:schemeClr val="tx1"/>
              </a:solidFill>
              <a:highlight>
                <a:srgbClr val="FFFF00"/>
              </a:highlight>
            </a:endParaRPr>
          </a:p>
        </p:txBody>
      </p:sp>
      <p:sp>
        <p:nvSpPr>
          <p:cNvPr id="7" name="Rectangle 6">
            <a:extLst>
              <a:ext uri="{FF2B5EF4-FFF2-40B4-BE49-F238E27FC236}">
                <a16:creationId xmlns:a16="http://schemas.microsoft.com/office/drawing/2014/main" id="{50F9C9EF-6A26-CEDB-CC37-3A88324CCF61}"/>
              </a:ext>
            </a:extLst>
          </p:cNvPr>
          <p:cNvSpPr/>
          <p:nvPr/>
        </p:nvSpPr>
        <p:spPr>
          <a:xfrm>
            <a:off x="804285" y="2732734"/>
            <a:ext cx="5105400" cy="501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Benefits</a:t>
            </a:r>
          </a:p>
        </p:txBody>
      </p:sp>
      <p:sp>
        <p:nvSpPr>
          <p:cNvPr id="5" name="Rectangle 4">
            <a:extLst>
              <a:ext uri="{FF2B5EF4-FFF2-40B4-BE49-F238E27FC236}">
                <a16:creationId xmlns:a16="http://schemas.microsoft.com/office/drawing/2014/main" id="{0A42E0A8-54CB-F01A-0C53-F382FFAF3112}"/>
              </a:ext>
            </a:extLst>
          </p:cNvPr>
          <p:cNvSpPr/>
          <p:nvPr/>
        </p:nvSpPr>
        <p:spPr>
          <a:xfrm>
            <a:off x="804285" y="3234094"/>
            <a:ext cx="5105400" cy="185728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The majority feel that if cycle lanes were built, it would encourage more people to take up cycling as a key mode of transport for them as it would feel safer (although most feel this is only if the cycle lanes are segregated and continuous). </a:t>
            </a:r>
          </a:p>
          <a:p>
            <a:pPr marL="285750" indent="-285750">
              <a:buFont typeface="Arial" panose="020B0604020202020204" pitchFamily="34" charset="0"/>
              <a:buChar char="•"/>
            </a:pPr>
            <a:r>
              <a:rPr lang="en-GB" sz="1400">
                <a:solidFill>
                  <a:schemeClr val="tx1"/>
                </a:solidFill>
              </a:rPr>
              <a:t>Residents are especially keen on the idea of more bikes and less cars on the roads as it would mean less pollution, cleaner air and a healthier Bath and North East Somerset.</a:t>
            </a:r>
          </a:p>
        </p:txBody>
      </p:sp>
      <p:sp>
        <p:nvSpPr>
          <p:cNvPr id="11" name="Rectangle 10">
            <a:extLst>
              <a:ext uri="{FF2B5EF4-FFF2-40B4-BE49-F238E27FC236}">
                <a16:creationId xmlns:a16="http://schemas.microsoft.com/office/drawing/2014/main" id="{E0468B85-80F7-9785-DA47-1A054C61F0AC}"/>
              </a:ext>
            </a:extLst>
          </p:cNvPr>
          <p:cNvSpPr/>
          <p:nvPr/>
        </p:nvSpPr>
        <p:spPr>
          <a:xfrm>
            <a:off x="804285" y="5304778"/>
            <a:ext cx="5105400" cy="8911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“they enable cyclists to avoid being caught up in congestion…  so a cycle lane would give me confidence to cycle more”</a:t>
            </a:r>
          </a:p>
          <a:p>
            <a:pPr algn="r"/>
            <a:r>
              <a:rPr lang="en-GB" sz="1400">
                <a:solidFill>
                  <a:schemeClr val="tx1"/>
                </a:solidFill>
              </a:rPr>
              <a:t>Infrequent active traveller, 35-54</a:t>
            </a:r>
          </a:p>
        </p:txBody>
      </p:sp>
      <p:sp>
        <p:nvSpPr>
          <p:cNvPr id="8" name="Rectangle 7">
            <a:extLst>
              <a:ext uri="{FF2B5EF4-FFF2-40B4-BE49-F238E27FC236}">
                <a16:creationId xmlns:a16="http://schemas.microsoft.com/office/drawing/2014/main" id="{E166355B-A521-E012-9CA5-CD41026D96F5}"/>
              </a:ext>
            </a:extLst>
          </p:cNvPr>
          <p:cNvSpPr/>
          <p:nvPr/>
        </p:nvSpPr>
        <p:spPr>
          <a:xfrm>
            <a:off x="6398741" y="2732734"/>
            <a:ext cx="5105400" cy="5013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Concerns</a:t>
            </a:r>
          </a:p>
        </p:txBody>
      </p:sp>
      <p:sp>
        <p:nvSpPr>
          <p:cNvPr id="6" name="Rectangle 5">
            <a:extLst>
              <a:ext uri="{FF2B5EF4-FFF2-40B4-BE49-F238E27FC236}">
                <a16:creationId xmlns:a16="http://schemas.microsoft.com/office/drawing/2014/main" id="{96E3C012-25DD-3096-2413-A9A018CFE3F4}"/>
              </a:ext>
            </a:extLst>
          </p:cNvPr>
          <p:cNvSpPr/>
          <p:nvPr/>
        </p:nvSpPr>
        <p:spPr>
          <a:xfrm>
            <a:off x="6398741" y="3234093"/>
            <a:ext cx="5105400" cy="185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Some are unsure that cycle lanes would be widely used, and say they needed to see more evidence of the demand.  </a:t>
            </a:r>
          </a:p>
          <a:p>
            <a:pPr marL="285750" indent="-285750">
              <a:buFont typeface="Arial" panose="020B0604020202020204" pitchFamily="34" charset="0"/>
              <a:buChar char="•"/>
            </a:pPr>
            <a:r>
              <a:rPr lang="en-GB" sz="1400">
                <a:solidFill>
                  <a:schemeClr val="tx1"/>
                </a:solidFill>
              </a:rPr>
              <a:t>Some feel it is impractical or dangerous to put in a cycle lane on local narrow roads.</a:t>
            </a:r>
          </a:p>
          <a:p>
            <a:pPr marL="285750" indent="-285750">
              <a:buFont typeface="Arial" panose="020B0604020202020204" pitchFamily="34" charset="0"/>
              <a:buChar char="•"/>
            </a:pPr>
            <a:r>
              <a:rPr lang="en-GB" sz="1400">
                <a:solidFill>
                  <a:schemeClr val="tx1"/>
                </a:solidFill>
              </a:rPr>
              <a:t>The removal of parking spaces in favour of cycle lanes may negatively impact residents who want to park their cars locally and those who need to drive (e.g. people with mobility issues).</a:t>
            </a:r>
          </a:p>
        </p:txBody>
      </p:sp>
      <p:sp>
        <p:nvSpPr>
          <p:cNvPr id="12" name="Rectangle 11">
            <a:extLst>
              <a:ext uri="{FF2B5EF4-FFF2-40B4-BE49-F238E27FC236}">
                <a16:creationId xmlns:a16="http://schemas.microsoft.com/office/drawing/2014/main" id="{7F7E4DCE-FCDC-9470-9E47-86DB98B56B3A}"/>
              </a:ext>
            </a:extLst>
          </p:cNvPr>
          <p:cNvSpPr/>
          <p:nvPr/>
        </p:nvSpPr>
        <p:spPr>
          <a:xfrm>
            <a:off x="6398741" y="5304778"/>
            <a:ext cx="5105400" cy="8704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“They require a lot of extra road and in Bath we tend to have quite small roads that make this hard to achieve”</a:t>
            </a:r>
          </a:p>
          <a:p>
            <a:pPr algn="r"/>
            <a:r>
              <a:rPr lang="en-GB" sz="1400">
                <a:solidFill>
                  <a:schemeClr val="tx1"/>
                </a:solidFill>
              </a:rPr>
              <a:t>Frequent active traveller, 18-34</a:t>
            </a:r>
          </a:p>
        </p:txBody>
      </p:sp>
    </p:spTree>
    <p:extLst>
      <p:ext uri="{BB962C8B-B14F-4D97-AF65-F5344CB8AC3E}">
        <p14:creationId xmlns:p14="http://schemas.microsoft.com/office/powerpoint/2010/main" val="1112506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AB37BA-12D5-BCF7-462D-F8375CC67F93}"/>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Proposals to remove on street parking are the most contentious, but many feel it is necessary to enable change</a:t>
            </a:r>
          </a:p>
        </p:txBody>
      </p:sp>
      <p:sp>
        <p:nvSpPr>
          <p:cNvPr id="2" name="Rectangle 1">
            <a:extLst>
              <a:ext uri="{FF2B5EF4-FFF2-40B4-BE49-F238E27FC236}">
                <a16:creationId xmlns:a16="http://schemas.microsoft.com/office/drawing/2014/main" id="{9441B87E-5883-04D8-3C4A-97306C8C1D34}"/>
              </a:ext>
            </a:extLst>
          </p:cNvPr>
          <p:cNvSpPr/>
          <p:nvPr/>
        </p:nvSpPr>
        <p:spPr>
          <a:xfrm>
            <a:off x="804285" y="1553222"/>
            <a:ext cx="10699856" cy="993584"/>
          </a:xfrm>
          <a:prstGeom prst="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a:solidFill>
                  <a:schemeClr val="tx1"/>
                </a:solidFill>
              </a:rPr>
              <a:t>We presented participants with the planned moving of on-street parking on Beckford Road and Forester Road in order to make space for a cycle path.</a:t>
            </a:r>
            <a:endParaRPr lang="en-GB" sz="1400" i="1">
              <a:solidFill>
                <a:schemeClr val="tx1"/>
              </a:solidFill>
              <a:highlight>
                <a:srgbClr val="FFFF00"/>
              </a:highlight>
            </a:endParaRPr>
          </a:p>
        </p:txBody>
      </p:sp>
      <p:sp>
        <p:nvSpPr>
          <p:cNvPr id="7" name="Rectangle 6">
            <a:extLst>
              <a:ext uri="{FF2B5EF4-FFF2-40B4-BE49-F238E27FC236}">
                <a16:creationId xmlns:a16="http://schemas.microsoft.com/office/drawing/2014/main" id="{50F9C9EF-6A26-CEDB-CC37-3A88324CCF61}"/>
              </a:ext>
            </a:extLst>
          </p:cNvPr>
          <p:cNvSpPr/>
          <p:nvPr/>
        </p:nvSpPr>
        <p:spPr>
          <a:xfrm>
            <a:off x="804285" y="2732734"/>
            <a:ext cx="5105400" cy="501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Benefits</a:t>
            </a:r>
          </a:p>
        </p:txBody>
      </p:sp>
      <p:sp>
        <p:nvSpPr>
          <p:cNvPr id="5" name="Rectangle 4">
            <a:extLst>
              <a:ext uri="{FF2B5EF4-FFF2-40B4-BE49-F238E27FC236}">
                <a16:creationId xmlns:a16="http://schemas.microsoft.com/office/drawing/2014/main" id="{0A42E0A8-54CB-F01A-0C53-F382FFAF3112}"/>
              </a:ext>
            </a:extLst>
          </p:cNvPr>
          <p:cNvSpPr/>
          <p:nvPr/>
        </p:nvSpPr>
        <p:spPr>
          <a:xfrm>
            <a:off x="804285" y="3234093"/>
            <a:ext cx="5105400" cy="16274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Less parking along busy roads would likely reduce congestion, making traffic flows in the local area smoother.</a:t>
            </a:r>
          </a:p>
          <a:p>
            <a:pPr marL="285750" indent="-285750">
              <a:buFont typeface="Arial" panose="020B0604020202020204" pitchFamily="34" charset="0"/>
              <a:buChar char="•"/>
            </a:pPr>
            <a:r>
              <a:rPr lang="en-GB" sz="1400">
                <a:solidFill>
                  <a:schemeClr val="tx1"/>
                </a:solidFill>
              </a:rPr>
              <a:t>This would be likely to encourage more people to actively travel for shorter journeys. </a:t>
            </a:r>
          </a:p>
          <a:p>
            <a:pPr marL="285750" indent="-285750">
              <a:buFont typeface="Arial" panose="020B0604020202020204" pitchFamily="34" charset="0"/>
              <a:buChar char="•"/>
            </a:pPr>
            <a:r>
              <a:rPr lang="en-GB" sz="1400">
                <a:solidFill>
                  <a:schemeClr val="tx1"/>
                </a:solidFill>
              </a:rPr>
              <a:t>Safer for cyclists and pedestrians, with clearer visibility.</a:t>
            </a:r>
          </a:p>
        </p:txBody>
      </p:sp>
      <p:sp>
        <p:nvSpPr>
          <p:cNvPr id="11" name="Rectangle 10">
            <a:extLst>
              <a:ext uri="{FF2B5EF4-FFF2-40B4-BE49-F238E27FC236}">
                <a16:creationId xmlns:a16="http://schemas.microsoft.com/office/drawing/2014/main" id="{E0468B85-80F7-9785-DA47-1A054C61F0AC}"/>
              </a:ext>
            </a:extLst>
          </p:cNvPr>
          <p:cNvSpPr/>
          <p:nvPr/>
        </p:nvSpPr>
        <p:spPr>
          <a:xfrm>
            <a:off x="804285" y="5047488"/>
            <a:ext cx="5105400" cy="114848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“More space for cleaner and healthier travel.”</a:t>
            </a:r>
          </a:p>
          <a:p>
            <a:pPr algn="r"/>
            <a:r>
              <a:rPr lang="en-GB" sz="1400">
                <a:solidFill>
                  <a:schemeClr val="tx1"/>
                </a:solidFill>
              </a:rPr>
              <a:t>Frequent active traveller, 35-54</a:t>
            </a:r>
          </a:p>
        </p:txBody>
      </p:sp>
      <p:sp>
        <p:nvSpPr>
          <p:cNvPr id="8" name="Rectangle 7">
            <a:extLst>
              <a:ext uri="{FF2B5EF4-FFF2-40B4-BE49-F238E27FC236}">
                <a16:creationId xmlns:a16="http://schemas.microsoft.com/office/drawing/2014/main" id="{E166355B-A521-E012-9CA5-CD41026D96F5}"/>
              </a:ext>
            </a:extLst>
          </p:cNvPr>
          <p:cNvSpPr/>
          <p:nvPr/>
        </p:nvSpPr>
        <p:spPr>
          <a:xfrm>
            <a:off x="6398741" y="2732734"/>
            <a:ext cx="5105400" cy="5013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Concerns</a:t>
            </a:r>
          </a:p>
        </p:txBody>
      </p:sp>
      <p:sp>
        <p:nvSpPr>
          <p:cNvPr id="6" name="Rectangle 5">
            <a:extLst>
              <a:ext uri="{FF2B5EF4-FFF2-40B4-BE49-F238E27FC236}">
                <a16:creationId xmlns:a16="http://schemas.microsoft.com/office/drawing/2014/main" id="{96E3C012-25DD-3096-2413-A9A018CFE3F4}"/>
              </a:ext>
            </a:extLst>
          </p:cNvPr>
          <p:cNvSpPr/>
          <p:nvPr/>
        </p:nvSpPr>
        <p:spPr>
          <a:xfrm>
            <a:off x="6398741" y="3234093"/>
            <a:ext cx="5105400" cy="16274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Would unfairly penalise local residents if it prevented them from being able to park near their homes. </a:t>
            </a:r>
          </a:p>
          <a:p>
            <a:pPr marL="285750" indent="-285750">
              <a:buFont typeface="Arial" panose="020B0604020202020204" pitchFamily="34" charset="0"/>
              <a:buChar char="•"/>
            </a:pPr>
            <a:r>
              <a:rPr lang="en-GB" sz="1400">
                <a:solidFill>
                  <a:schemeClr val="tx1"/>
                </a:solidFill>
              </a:rPr>
              <a:t>Would also disproportionately impact on people with that rely on cars as they cannot travel actively. </a:t>
            </a:r>
          </a:p>
          <a:p>
            <a:pPr marL="285750" indent="-285750">
              <a:buFont typeface="Arial" panose="020B0604020202020204" pitchFamily="34" charset="0"/>
              <a:buChar char="•"/>
            </a:pPr>
            <a:r>
              <a:rPr lang="en-GB" sz="1400">
                <a:solidFill>
                  <a:schemeClr val="tx1"/>
                </a:solidFill>
              </a:rPr>
              <a:t>Could negatively impact visitors to the city, as residents feel this group is more likely to drive in to the Bath city centre and require parking.</a:t>
            </a:r>
          </a:p>
        </p:txBody>
      </p:sp>
      <p:sp>
        <p:nvSpPr>
          <p:cNvPr id="12" name="Rectangle 11">
            <a:extLst>
              <a:ext uri="{FF2B5EF4-FFF2-40B4-BE49-F238E27FC236}">
                <a16:creationId xmlns:a16="http://schemas.microsoft.com/office/drawing/2014/main" id="{7F7E4DCE-FCDC-9470-9E47-86DB98B56B3A}"/>
              </a:ext>
            </a:extLst>
          </p:cNvPr>
          <p:cNvSpPr/>
          <p:nvPr/>
        </p:nvSpPr>
        <p:spPr>
          <a:xfrm>
            <a:off x="6398741" y="5061845"/>
            <a:ext cx="5105400" cy="11133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“The issues will be that, less parking spaces will be difficult for residents and for visitors to Bath. It also alienates residents and makes them less receptive to change. ”</a:t>
            </a:r>
          </a:p>
          <a:p>
            <a:pPr algn="r"/>
            <a:r>
              <a:rPr lang="en-GB" sz="1400">
                <a:solidFill>
                  <a:schemeClr val="tx1"/>
                </a:solidFill>
              </a:rPr>
              <a:t>Infrequent active traveller, 55+</a:t>
            </a:r>
          </a:p>
        </p:txBody>
      </p:sp>
    </p:spTree>
    <p:extLst>
      <p:ext uri="{BB962C8B-B14F-4D97-AF65-F5344CB8AC3E}">
        <p14:creationId xmlns:p14="http://schemas.microsoft.com/office/powerpoint/2010/main" val="35423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B8D01D-5134-6437-04D8-9EBC58600BBD}"/>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After considering all the potential infrastructure changes, residents are still left with some concerns…</a:t>
            </a:r>
          </a:p>
        </p:txBody>
      </p:sp>
      <p:sp>
        <p:nvSpPr>
          <p:cNvPr id="5" name="Rectangle 4">
            <a:extLst>
              <a:ext uri="{FF2B5EF4-FFF2-40B4-BE49-F238E27FC236}">
                <a16:creationId xmlns:a16="http://schemas.microsoft.com/office/drawing/2014/main" id="{A0C72650-BB75-E009-FA95-4C21BE249E35}"/>
              </a:ext>
            </a:extLst>
          </p:cNvPr>
          <p:cNvSpPr/>
          <p:nvPr/>
        </p:nvSpPr>
        <p:spPr>
          <a:xfrm>
            <a:off x="1112629" y="1640564"/>
            <a:ext cx="4267445" cy="6301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Safety</a:t>
            </a:r>
          </a:p>
        </p:txBody>
      </p:sp>
      <p:pic>
        <p:nvPicPr>
          <p:cNvPr id="9" name="Graphic 8">
            <a:extLst>
              <a:ext uri="{FF2B5EF4-FFF2-40B4-BE49-F238E27FC236}">
                <a16:creationId xmlns:a16="http://schemas.microsoft.com/office/drawing/2014/main" id="{A940E111-24EA-245A-37AE-B6590271DE7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1860" y="1690577"/>
            <a:ext cx="506306" cy="506306"/>
          </a:xfrm>
          <a:prstGeom prst="rect">
            <a:avLst/>
          </a:prstGeom>
        </p:spPr>
      </p:pic>
      <p:sp>
        <p:nvSpPr>
          <p:cNvPr id="7" name="Rectangle 6">
            <a:extLst>
              <a:ext uri="{FF2B5EF4-FFF2-40B4-BE49-F238E27FC236}">
                <a16:creationId xmlns:a16="http://schemas.microsoft.com/office/drawing/2014/main" id="{75DCE5B5-1DDF-C510-25EE-138E90036D34}"/>
              </a:ext>
            </a:extLst>
          </p:cNvPr>
          <p:cNvSpPr/>
          <p:nvPr/>
        </p:nvSpPr>
        <p:spPr>
          <a:xfrm>
            <a:off x="1112629" y="2270694"/>
            <a:ext cx="4267445" cy="28967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Residents express feeling unsure as to whether active travel infrastructure will make the local area any safer, as currently it doesn’t feel particularly safe: </a:t>
            </a:r>
          </a:p>
          <a:p>
            <a:pPr marL="285750" indent="-285750">
              <a:buFont typeface="Arial" panose="020B0604020202020204" pitchFamily="34" charset="0"/>
              <a:buChar char="•"/>
            </a:pPr>
            <a:r>
              <a:rPr lang="en-GB" sz="1400">
                <a:solidFill>
                  <a:schemeClr val="tx1"/>
                </a:solidFill>
              </a:rPr>
              <a:t>Roads currently are very narrow and busy, which makes residents feel these are unsafe to actively travel along. Many residents struggle to see how active travel schemes could be implemented on these roads.</a:t>
            </a:r>
          </a:p>
          <a:p>
            <a:pPr marL="285750" indent="-285750">
              <a:buFont typeface="Arial" panose="020B0604020202020204" pitchFamily="34" charset="0"/>
              <a:buChar char="•"/>
            </a:pPr>
            <a:r>
              <a:rPr lang="en-GB" sz="1400">
                <a:solidFill>
                  <a:schemeClr val="tx1"/>
                </a:solidFill>
              </a:rPr>
              <a:t>Residents raise concerns that the cycle lanes already in place are just lines painted on the road, and so do not feel well protected from traffic. </a:t>
            </a:r>
          </a:p>
        </p:txBody>
      </p:sp>
      <p:sp>
        <p:nvSpPr>
          <p:cNvPr id="10" name="Rectangle 9">
            <a:extLst>
              <a:ext uri="{FF2B5EF4-FFF2-40B4-BE49-F238E27FC236}">
                <a16:creationId xmlns:a16="http://schemas.microsoft.com/office/drawing/2014/main" id="{37EA39C6-F091-EA26-8251-4A4BF04AF220}"/>
              </a:ext>
            </a:extLst>
          </p:cNvPr>
          <p:cNvSpPr/>
          <p:nvPr/>
        </p:nvSpPr>
        <p:spPr>
          <a:xfrm>
            <a:off x="1112629" y="5270594"/>
            <a:ext cx="4267445" cy="9494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a:solidFill>
                  <a:schemeClr val="tx1"/>
                </a:solidFill>
              </a:rPr>
              <a:t>“You would have to make sure this is all safe. Otherwise people just won’t do any of it”</a:t>
            </a:r>
          </a:p>
          <a:p>
            <a:pPr algn="r"/>
            <a:r>
              <a:rPr lang="en-GB" sz="1400">
                <a:solidFill>
                  <a:schemeClr val="tx1"/>
                </a:solidFill>
              </a:rPr>
              <a:t>Infrequent active traveller, 35-54 </a:t>
            </a:r>
          </a:p>
        </p:txBody>
      </p:sp>
      <p:sp>
        <p:nvSpPr>
          <p:cNvPr id="6" name="Rectangle 5">
            <a:extLst>
              <a:ext uri="{FF2B5EF4-FFF2-40B4-BE49-F238E27FC236}">
                <a16:creationId xmlns:a16="http://schemas.microsoft.com/office/drawing/2014/main" id="{AC05B8A5-2A2B-588D-C6AF-58A5F8812A0E}"/>
              </a:ext>
            </a:extLst>
          </p:cNvPr>
          <p:cNvSpPr/>
          <p:nvPr/>
        </p:nvSpPr>
        <p:spPr>
          <a:xfrm>
            <a:off x="6811926" y="1640564"/>
            <a:ext cx="4267445" cy="6301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Accessibility</a:t>
            </a:r>
          </a:p>
        </p:txBody>
      </p:sp>
      <p:pic>
        <p:nvPicPr>
          <p:cNvPr id="13" name="Graphic 12">
            <a:extLst>
              <a:ext uri="{FF2B5EF4-FFF2-40B4-BE49-F238E27FC236}">
                <a16:creationId xmlns:a16="http://schemas.microsoft.com/office/drawing/2014/main" id="{22A3505F-90FA-C6F8-78D0-09814DFE36B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34409" y="1727994"/>
            <a:ext cx="468889" cy="468889"/>
          </a:xfrm>
          <a:prstGeom prst="rect">
            <a:avLst/>
          </a:prstGeom>
        </p:spPr>
      </p:pic>
      <p:sp>
        <p:nvSpPr>
          <p:cNvPr id="8" name="Rectangle 7">
            <a:extLst>
              <a:ext uri="{FF2B5EF4-FFF2-40B4-BE49-F238E27FC236}">
                <a16:creationId xmlns:a16="http://schemas.microsoft.com/office/drawing/2014/main" id="{3F3D051E-50EA-B21D-68C0-F8B31F3BABD4}"/>
              </a:ext>
            </a:extLst>
          </p:cNvPr>
          <p:cNvSpPr/>
          <p:nvPr/>
        </p:nvSpPr>
        <p:spPr>
          <a:xfrm>
            <a:off x="6811926" y="2270694"/>
            <a:ext cx="4267445" cy="28967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Residents are concerned about how universally accessible active travel schemes could be: </a:t>
            </a:r>
          </a:p>
          <a:p>
            <a:pPr marL="285750" indent="-285750">
              <a:buFont typeface="Arial" panose="020B0604020202020204" pitchFamily="34" charset="0"/>
              <a:buChar char="•"/>
            </a:pPr>
            <a:r>
              <a:rPr lang="en-GB" sz="1400">
                <a:solidFill>
                  <a:schemeClr val="tx1"/>
                </a:solidFill>
              </a:rPr>
              <a:t>Residents raise concerns around how many people will feel that they are able to travel actively (e.g. they will feel fit or mobile enough. </a:t>
            </a:r>
          </a:p>
          <a:p>
            <a:pPr marL="285750" indent="-285750">
              <a:buFont typeface="Arial" panose="020B0604020202020204" pitchFamily="34" charset="0"/>
              <a:buChar char="•"/>
            </a:pPr>
            <a:r>
              <a:rPr lang="en-GB" sz="1400">
                <a:solidFill>
                  <a:schemeClr val="tx1"/>
                </a:solidFill>
              </a:rPr>
              <a:t>There were concerns as to how accessible active travel schemes would be in an area like BANES due to topography and narrow roads. </a:t>
            </a:r>
          </a:p>
          <a:p>
            <a:pPr marL="285750" indent="-285750">
              <a:buFont typeface="Arial" panose="020B0604020202020204" pitchFamily="34" charset="0"/>
              <a:buChar char="•"/>
            </a:pPr>
            <a:r>
              <a:rPr lang="en-GB" sz="1400">
                <a:solidFill>
                  <a:schemeClr val="tx1"/>
                </a:solidFill>
              </a:rPr>
              <a:t>Residents wanted reassurance those with mobility issues who are unable to actively travel would be considered and aren’t disadvantaged (e.g. more congestion and less parking making their journeys harder).</a:t>
            </a:r>
          </a:p>
        </p:txBody>
      </p:sp>
      <p:sp>
        <p:nvSpPr>
          <p:cNvPr id="11" name="Rectangle 10">
            <a:extLst>
              <a:ext uri="{FF2B5EF4-FFF2-40B4-BE49-F238E27FC236}">
                <a16:creationId xmlns:a16="http://schemas.microsoft.com/office/drawing/2014/main" id="{11A1AD55-DC40-3CCA-FB0E-E67CA7FE1C15}"/>
              </a:ext>
            </a:extLst>
          </p:cNvPr>
          <p:cNvSpPr/>
          <p:nvPr/>
        </p:nvSpPr>
        <p:spPr>
          <a:xfrm>
            <a:off x="6811926" y="5270594"/>
            <a:ext cx="4267445" cy="9494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a:solidFill>
                  <a:schemeClr val="tx1"/>
                </a:solidFill>
              </a:rPr>
              <a:t>“When this is being planned we need to start with the disabled people, make it work for them first, and I'm not sure we're doing that at the moment.” </a:t>
            </a:r>
            <a:endParaRPr lang="en-GB" sz="1400">
              <a:solidFill>
                <a:schemeClr val="tx1"/>
              </a:solidFill>
            </a:endParaRPr>
          </a:p>
          <a:p>
            <a:pPr algn="r"/>
            <a:r>
              <a:rPr lang="en-GB" sz="1400">
                <a:solidFill>
                  <a:schemeClr val="tx1"/>
                </a:solidFill>
              </a:rPr>
              <a:t>Frequent active traveller, 55+</a:t>
            </a:r>
          </a:p>
        </p:txBody>
      </p:sp>
    </p:spTree>
    <p:extLst>
      <p:ext uri="{BB962C8B-B14F-4D97-AF65-F5344CB8AC3E}">
        <p14:creationId xmlns:p14="http://schemas.microsoft.com/office/powerpoint/2010/main" val="6041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B6EE5-8691-704F-8276-15C41780C3D1}"/>
              </a:ext>
            </a:extLst>
          </p:cNvPr>
          <p:cNvSpPr>
            <a:spLocks noGrp="1"/>
          </p:cNvSpPr>
          <p:nvPr>
            <p:ph type="title" idx="4294967295"/>
          </p:nvPr>
        </p:nvSpPr>
        <p:spPr>
          <a:xfrm>
            <a:off x="688975" y="511175"/>
            <a:ext cx="4384675" cy="455613"/>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Contents</a:t>
            </a:r>
          </a:p>
        </p:txBody>
      </p:sp>
      <p:sp>
        <p:nvSpPr>
          <p:cNvPr id="26" name="Text Placeholder 25">
            <a:extLst>
              <a:ext uri="{FF2B5EF4-FFF2-40B4-BE49-F238E27FC236}">
                <a16:creationId xmlns:a16="http://schemas.microsoft.com/office/drawing/2014/main" id="{05C9FE02-1BDB-512A-707F-5560570A0DAE}"/>
              </a:ext>
            </a:extLst>
          </p:cNvPr>
          <p:cNvSpPr>
            <a:spLocks noGrp="1"/>
          </p:cNvSpPr>
          <p:nvPr>
            <p:ph type="body" sz="quarter" idx="17"/>
          </p:nvPr>
        </p:nvSpPr>
        <p:spPr>
          <a:xfrm>
            <a:off x="676863" y="1634898"/>
            <a:ext cx="886053" cy="902382"/>
          </a:xfrm>
          <a:solidFill>
            <a:schemeClr val="accent5">
              <a:lumMod val="75000"/>
            </a:schemeClr>
          </a:solidFill>
        </p:spPr>
        <p:txBody>
          <a:bodyPr/>
          <a:lstStyle/>
          <a:p>
            <a:r>
              <a:rPr lang="en-GB"/>
              <a:t>1</a:t>
            </a:r>
          </a:p>
        </p:txBody>
      </p:sp>
      <p:sp>
        <p:nvSpPr>
          <p:cNvPr id="3" name="Text Placeholder 2">
            <a:extLst>
              <a:ext uri="{FF2B5EF4-FFF2-40B4-BE49-F238E27FC236}">
                <a16:creationId xmlns:a16="http://schemas.microsoft.com/office/drawing/2014/main" id="{1470D545-AF61-C64D-8201-BBBC2D3ED225}"/>
              </a:ext>
            </a:extLst>
          </p:cNvPr>
          <p:cNvSpPr>
            <a:spLocks noGrp="1"/>
          </p:cNvSpPr>
          <p:nvPr>
            <p:ph type="body" sz="quarter" idx="11"/>
          </p:nvPr>
        </p:nvSpPr>
        <p:spPr/>
        <p:txBody>
          <a:bodyPr/>
          <a:lstStyle/>
          <a:p>
            <a:r>
              <a:rPr lang="en-GB">
                <a:latin typeface="+mn-lt"/>
              </a:rPr>
              <a:t>Introduction &amp; key findings</a:t>
            </a:r>
          </a:p>
        </p:txBody>
      </p:sp>
      <p:sp>
        <p:nvSpPr>
          <p:cNvPr id="10" name="Text Placeholder 9">
            <a:extLst>
              <a:ext uri="{FF2B5EF4-FFF2-40B4-BE49-F238E27FC236}">
                <a16:creationId xmlns:a16="http://schemas.microsoft.com/office/drawing/2014/main" id="{48274C30-7D69-9844-94FC-C3E736D44A8A}"/>
              </a:ext>
            </a:extLst>
          </p:cNvPr>
          <p:cNvSpPr>
            <a:spLocks noGrp="1"/>
          </p:cNvSpPr>
          <p:nvPr>
            <p:ph type="body" sz="quarter" idx="18"/>
          </p:nvPr>
        </p:nvSpPr>
        <p:spPr>
          <a:xfrm>
            <a:off x="676863" y="2812299"/>
            <a:ext cx="886053" cy="902382"/>
          </a:xfrm>
          <a:solidFill>
            <a:schemeClr val="accent5">
              <a:lumMod val="75000"/>
            </a:schemeClr>
          </a:solidFill>
        </p:spPr>
        <p:txBody>
          <a:bodyPr/>
          <a:lstStyle/>
          <a:p>
            <a:r>
              <a:rPr lang="en-GB">
                <a:latin typeface="+mn-lt"/>
              </a:rPr>
              <a:t>2</a:t>
            </a:r>
          </a:p>
        </p:txBody>
      </p:sp>
      <p:sp>
        <p:nvSpPr>
          <p:cNvPr id="6" name="Text Placeholder 5">
            <a:extLst>
              <a:ext uri="{FF2B5EF4-FFF2-40B4-BE49-F238E27FC236}">
                <a16:creationId xmlns:a16="http://schemas.microsoft.com/office/drawing/2014/main" id="{4FA77B3B-016C-4D44-9069-A2A1AC9B654D}"/>
              </a:ext>
            </a:extLst>
          </p:cNvPr>
          <p:cNvSpPr>
            <a:spLocks noGrp="1"/>
          </p:cNvSpPr>
          <p:nvPr>
            <p:ph type="body" sz="quarter" idx="14"/>
          </p:nvPr>
        </p:nvSpPr>
        <p:spPr>
          <a:xfrm>
            <a:off x="1703388" y="2812450"/>
            <a:ext cx="2326170" cy="885825"/>
          </a:xfrm>
        </p:spPr>
        <p:txBody>
          <a:bodyPr/>
          <a:lstStyle/>
          <a:p>
            <a:r>
              <a:rPr lang="en-US"/>
              <a:t>Residents’ views on travel and transport in BANES</a:t>
            </a:r>
          </a:p>
        </p:txBody>
      </p:sp>
      <p:sp>
        <p:nvSpPr>
          <p:cNvPr id="11" name="Text Placeholder 10">
            <a:extLst>
              <a:ext uri="{FF2B5EF4-FFF2-40B4-BE49-F238E27FC236}">
                <a16:creationId xmlns:a16="http://schemas.microsoft.com/office/drawing/2014/main" id="{6FA9F1BD-4BDA-1147-AA35-8A51602DC41C}"/>
              </a:ext>
            </a:extLst>
          </p:cNvPr>
          <p:cNvSpPr>
            <a:spLocks noGrp="1"/>
          </p:cNvSpPr>
          <p:nvPr>
            <p:ph type="body" sz="quarter" idx="19"/>
          </p:nvPr>
        </p:nvSpPr>
        <p:spPr>
          <a:xfrm>
            <a:off x="676863" y="3973371"/>
            <a:ext cx="886053" cy="901937"/>
          </a:xfrm>
          <a:solidFill>
            <a:schemeClr val="accent5">
              <a:lumMod val="75000"/>
            </a:schemeClr>
          </a:solidFill>
        </p:spPr>
        <p:txBody>
          <a:bodyPr/>
          <a:lstStyle/>
          <a:p>
            <a:r>
              <a:rPr lang="en-GB">
                <a:latin typeface="+mn-lt"/>
              </a:rPr>
              <a:t>3</a:t>
            </a:r>
          </a:p>
        </p:txBody>
      </p:sp>
      <p:sp>
        <p:nvSpPr>
          <p:cNvPr id="7" name="Text Placeholder 6">
            <a:extLst>
              <a:ext uri="{FF2B5EF4-FFF2-40B4-BE49-F238E27FC236}">
                <a16:creationId xmlns:a16="http://schemas.microsoft.com/office/drawing/2014/main" id="{8B62BF77-3CFF-7440-A61E-CDEDB85A7F31}"/>
              </a:ext>
            </a:extLst>
          </p:cNvPr>
          <p:cNvSpPr>
            <a:spLocks noGrp="1"/>
          </p:cNvSpPr>
          <p:nvPr>
            <p:ph type="body" sz="quarter" idx="15"/>
          </p:nvPr>
        </p:nvSpPr>
        <p:spPr>
          <a:xfrm>
            <a:off x="1703388" y="3989775"/>
            <a:ext cx="2326171" cy="885825"/>
          </a:xfrm>
        </p:spPr>
        <p:txBody>
          <a:bodyPr/>
          <a:lstStyle/>
          <a:p>
            <a:r>
              <a:rPr lang="en-US"/>
              <a:t>Residents’ views on active travel</a:t>
            </a:r>
          </a:p>
        </p:txBody>
      </p:sp>
      <p:sp>
        <p:nvSpPr>
          <p:cNvPr id="27" name="Text Placeholder 13">
            <a:extLst>
              <a:ext uri="{FF2B5EF4-FFF2-40B4-BE49-F238E27FC236}">
                <a16:creationId xmlns:a16="http://schemas.microsoft.com/office/drawing/2014/main" id="{7CE4D827-6B86-5619-CE35-5FFF3FFB1026}"/>
              </a:ext>
            </a:extLst>
          </p:cNvPr>
          <p:cNvSpPr txBox="1">
            <a:spLocks/>
          </p:cNvSpPr>
          <p:nvPr/>
        </p:nvSpPr>
        <p:spPr>
          <a:xfrm>
            <a:off x="665425" y="5145474"/>
            <a:ext cx="897491" cy="901937"/>
          </a:xfrm>
          <a:prstGeom prst="rect">
            <a:avLst/>
          </a:prstGeom>
          <a:solidFill>
            <a:schemeClr val="accent5">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00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0" i="0" u="none" strike="noStrike" kern="1200" cap="none" spc="0" normalizeH="0" baseline="0" noProof="0">
                <a:ln>
                  <a:noFill/>
                </a:ln>
                <a:solidFill>
                  <a:srgbClr val="FFFFFF"/>
                </a:solidFill>
                <a:effectLst/>
                <a:uLnTx/>
                <a:uFillTx/>
                <a:latin typeface="Arial" panose="020B0604020202020204"/>
                <a:ea typeface="+mn-ea"/>
                <a:cs typeface="+mn-cs"/>
              </a:rPr>
              <a:t>4</a:t>
            </a:r>
          </a:p>
        </p:txBody>
      </p:sp>
      <p:sp>
        <p:nvSpPr>
          <p:cNvPr id="19" name="Text Placeholder 6">
            <a:extLst>
              <a:ext uri="{FF2B5EF4-FFF2-40B4-BE49-F238E27FC236}">
                <a16:creationId xmlns:a16="http://schemas.microsoft.com/office/drawing/2014/main" id="{B5B6728D-9DA9-71F6-C506-2D1023E883CC}"/>
              </a:ext>
            </a:extLst>
          </p:cNvPr>
          <p:cNvSpPr txBox="1">
            <a:spLocks/>
          </p:cNvSpPr>
          <p:nvPr/>
        </p:nvSpPr>
        <p:spPr>
          <a:xfrm>
            <a:off x="1703387" y="5178360"/>
            <a:ext cx="2326171" cy="8858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Residents’ views on encouraging active travel in BANES</a:t>
            </a:r>
          </a:p>
        </p:txBody>
      </p:sp>
      <p:sp>
        <p:nvSpPr>
          <p:cNvPr id="12" name="Text Placeholder 11">
            <a:extLst>
              <a:ext uri="{FF2B5EF4-FFF2-40B4-BE49-F238E27FC236}">
                <a16:creationId xmlns:a16="http://schemas.microsoft.com/office/drawing/2014/main" id="{96803022-ADA0-9345-BBCD-C2522137402F}"/>
              </a:ext>
            </a:extLst>
          </p:cNvPr>
          <p:cNvSpPr>
            <a:spLocks noGrp="1"/>
          </p:cNvSpPr>
          <p:nvPr>
            <p:ph type="body" sz="quarter" idx="20"/>
          </p:nvPr>
        </p:nvSpPr>
        <p:spPr>
          <a:xfrm>
            <a:off x="4655835" y="1635343"/>
            <a:ext cx="886053" cy="901937"/>
          </a:xfrm>
          <a:solidFill>
            <a:schemeClr val="accent5">
              <a:lumMod val="75000"/>
            </a:schemeClr>
          </a:solidFill>
        </p:spPr>
        <p:txBody>
          <a:bodyPr/>
          <a:lstStyle/>
          <a:p>
            <a:r>
              <a:rPr lang="en-GB"/>
              <a:t>5</a:t>
            </a:r>
            <a:endParaRPr lang="en-GB">
              <a:latin typeface="+mn-lt"/>
            </a:endParaRPr>
          </a:p>
        </p:txBody>
      </p:sp>
      <p:sp>
        <p:nvSpPr>
          <p:cNvPr id="5" name="Text Placeholder 4">
            <a:extLst>
              <a:ext uri="{FF2B5EF4-FFF2-40B4-BE49-F238E27FC236}">
                <a16:creationId xmlns:a16="http://schemas.microsoft.com/office/drawing/2014/main" id="{39D32D86-7F43-CC4E-8568-6FB1AE722F91}"/>
              </a:ext>
            </a:extLst>
          </p:cNvPr>
          <p:cNvSpPr>
            <a:spLocks noGrp="1"/>
          </p:cNvSpPr>
          <p:nvPr>
            <p:ph type="body" sz="quarter" idx="13"/>
          </p:nvPr>
        </p:nvSpPr>
        <p:spPr>
          <a:xfrm>
            <a:off x="5722532" y="1635443"/>
            <a:ext cx="2786468" cy="885825"/>
          </a:xfrm>
        </p:spPr>
        <p:txBody>
          <a:bodyPr/>
          <a:lstStyle/>
          <a:p>
            <a:r>
              <a:rPr lang="en-US"/>
              <a:t>Residents’ views on active travel in </a:t>
            </a:r>
            <a:r>
              <a:rPr lang="en-US" err="1"/>
              <a:t>Claverton</a:t>
            </a:r>
            <a:r>
              <a:rPr lang="en-US"/>
              <a:t> Down</a:t>
            </a:r>
          </a:p>
        </p:txBody>
      </p:sp>
      <p:sp>
        <p:nvSpPr>
          <p:cNvPr id="13" name="Text Placeholder 12">
            <a:extLst>
              <a:ext uri="{FF2B5EF4-FFF2-40B4-BE49-F238E27FC236}">
                <a16:creationId xmlns:a16="http://schemas.microsoft.com/office/drawing/2014/main" id="{BA0F4EF6-ACF3-3544-81AC-15257E4476D1}"/>
              </a:ext>
            </a:extLst>
          </p:cNvPr>
          <p:cNvSpPr>
            <a:spLocks noGrp="1"/>
          </p:cNvSpPr>
          <p:nvPr>
            <p:ph type="body" sz="quarter" idx="21"/>
          </p:nvPr>
        </p:nvSpPr>
        <p:spPr>
          <a:xfrm>
            <a:off x="4655838" y="2810543"/>
            <a:ext cx="886053" cy="901937"/>
          </a:xfrm>
          <a:solidFill>
            <a:schemeClr val="accent5">
              <a:lumMod val="75000"/>
            </a:schemeClr>
          </a:solidFill>
        </p:spPr>
        <p:txBody>
          <a:bodyPr/>
          <a:lstStyle/>
          <a:p>
            <a:r>
              <a:rPr lang="en-GB">
                <a:latin typeface="+mn-lt"/>
              </a:rPr>
              <a:t>6</a:t>
            </a:r>
          </a:p>
        </p:txBody>
      </p:sp>
      <p:sp>
        <p:nvSpPr>
          <p:cNvPr id="4" name="Text Placeholder 3">
            <a:extLst>
              <a:ext uri="{FF2B5EF4-FFF2-40B4-BE49-F238E27FC236}">
                <a16:creationId xmlns:a16="http://schemas.microsoft.com/office/drawing/2014/main" id="{9C864DCF-7FC4-CF48-BB2E-0F3A39250591}"/>
              </a:ext>
            </a:extLst>
          </p:cNvPr>
          <p:cNvSpPr>
            <a:spLocks noGrp="1"/>
          </p:cNvSpPr>
          <p:nvPr>
            <p:ph type="body" sz="quarter" idx="12"/>
          </p:nvPr>
        </p:nvSpPr>
        <p:spPr>
          <a:xfrm>
            <a:off x="5722532" y="2807392"/>
            <a:ext cx="2326170" cy="885825"/>
          </a:xfrm>
        </p:spPr>
        <p:txBody>
          <a:bodyPr/>
          <a:lstStyle/>
          <a:p>
            <a:r>
              <a:rPr lang="en-GB"/>
              <a:t>Residents’ principles for active travel schemes in BANES</a:t>
            </a:r>
          </a:p>
        </p:txBody>
      </p:sp>
      <p:sp>
        <p:nvSpPr>
          <p:cNvPr id="15" name="Text Placeholder 12">
            <a:extLst>
              <a:ext uri="{FF2B5EF4-FFF2-40B4-BE49-F238E27FC236}">
                <a16:creationId xmlns:a16="http://schemas.microsoft.com/office/drawing/2014/main" id="{BC6B20AA-434D-1A77-717D-788824FFF75F}"/>
              </a:ext>
            </a:extLst>
          </p:cNvPr>
          <p:cNvSpPr txBox="1">
            <a:spLocks/>
          </p:cNvSpPr>
          <p:nvPr/>
        </p:nvSpPr>
        <p:spPr>
          <a:xfrm>
            <a:off x="4655836" y="3989700"/>
            <a:ext cx="886053" cy="901937"/>
          </a:xfrm>
          <a:prstGeom prst="rect">
            <a:avLst/>
          </a:prstGeom>
          <a:solidFill>
            <a:schemeClr val="accent5">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000"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7</a:t>
            </a:r>
          </a:p>
        </p:txBody>
      </p:sp>
      <p:sp>
        <p:nvSpPr>
          <p:cNvPr id="18" name="Text Placeholder 3">
            <a:extLst>
              <a:ext uri="{FF2B5EF4-FFF2-40B4-BE49-F238E27FC236}">
                <a16:creationId xmlns:a16="http://schemas.microsoft.com/office/drawing/2014/main" id="{A5978C59-EF20-08A8-36FC-3076A96094A3}"/>
              </a:ext>
            </a:extLst>
          </p:cNvPr>
          <p:cNvSpPr txBox="1">
            <a:spLocks/>
          </p:cNvSpPr>
          <p:nvPr/>
        </p:nvSpPr>
        <p:spPr>
          <a:xfrm>
            <a:off x="5722532" y="3979341"/>
            <a:ext cx="2124075" cy="8858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Conclusions and recommendations</a:t>
            </a:r>
          </a:p>
        </p:txBody>
      </p:sp>
    </p:spTree>
    <p:extLst>
      <p:ext uri="{BB962C8B-B14F-4D97-AF65-F5344CB8AC3E}">
        <p14:creationId xmlns:p14="http://schemas.microsoft.com/office/powerpoint/2010/main" val="146925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E9C09-8168-4956-4295-07BCAE50241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 Placeholder 1">
            <a:extLst>
              <a:ext uri="{FF2B5EF4-FFF2-40B4-BE49-F238E27FC236}">
                <a16:creationId xmlns:a16="http://schemas.microsoft.com/office/drawing/2014/main" id="{DDA5B939-8065-CB9D-24FA-3701CE997A88}"/>
              </a:ext>
            </a:extLst>
          </p:cNvPr>
          <p:cNvSpPr txBox="1">
            <a:spLocks noGrp="1"/>
          </p:cNvSpPr>
          <p:nvPr>
            <p:ph type="title" idx="4294967295"/>
          </p:nvPr>
        </p:nvSpPr>
        <p:spPr>
          <a:xfrm>
            <a:off x="-1" y="1806144"/>
            <a:ext cx="11308361" cy="1622856"/>
          </a:xfrm>
          <a:prstGeom prst="rect">
            <a:avLst/>
          </a:prstGeom>
          <a:solidFill>
            <a:schemeClr val="accent5">
              <a:alpha val="74902"/>
            </a:schemeClr>
          </a:solidFill>
          <a:ln>
            <a:noFill/>
            <a:prstDash/>
          </a:ln>
          <a:effectLst/>
        </p:spPr>
        <p:txBody>
          <a:bodyPr rot="0" spcFirstLastPara="0" vertOverflow="overflow" horzOverflow="overflow" vert="horz" wrap="square" lIns="180000" tIns="45720" rIns="9000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0" indent="-914400" algn="l" defTabSz="914400" rtl="0" eaLnBrk="1" fontAlgn="auto" latinLnBrk="0" hangingPunct="1">
              <a:lnSpc>
                <a:spcPct val="90000"/>
              </a:lnSpc>
              <a:spcBef>
                <a:spcPts val="1000"/>
              </a:spcBef>
              <a:spcAft>
                <a:spcPts val="0"/>
              </a:spcAft>
              <a:buClrTx/>
              <a:buSzTx/>
              <a:buFont typeface="+mj-lt"/>
              <a:buAutoNum type="arabicPeriod" startAt="4"/>
              <a:tabLst/>
              <a:defRPr/>
            </a:pPr>
            <a:r>
              <a:rPr kumimoji="0" lang="en-US" sz="5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Residents’ views on encouraging active travel in BANES</a:t>
            </a:r>
          </a:p>
        </p:txBody>
      </p:sp>
    </p:spTree>
    <p:extLst>
      <p:ext uri="{BB962C8B-B14F-4D97-AF65-F5344CB8AC3E}">
        <p14:creationId xmlns:p14="http://schemas.microsoft.com/office/powerpoint/2010/main" val="156360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E16370-AC57-7877-E7B6-FC732FF553C5}"/>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a:ln>
                  <a:noFill/>
                </a:ln>
                <a:solidFill>
                  <a:srgbClr val="4A4A4A"/>
                </a:solidFill>
                <a:effectLst/>
                <a:uLnTx/>
                <a:uFillTx/>
                <a:latin typeface="Arial" panose="020B0604020202020204" pitchFamily="34" charset="0"/>
                <a:ea typeface="+mn-ea"/>
                <a:cs typeface="Arial" panose="020B0604020202020204" pitchFamily="34" charset="0"/>
              </a:rPr>
              <a:t>The need to consider changes to travel and transport in order to reduce to CO</a:t>
            </a:r>
            <a:r>
              <a:rPr kumimoji="0" lang="en-GB" sz="2800" b="1" i="0" u="none" strike="noStrike" kern="1200" cap="none" spc="0" normalizeH="0" baseline="-25000">
                <a:ln>
                  <a:noFill/>
                </a:ln>
                <a:solidFill>
                  <a:srgbClr val="4A4A4A"/>
                </a:solidFill>
                <a:effectLst/>
                <a:uLnTx/>
                <a:uFillTx/>
                <a:latin typeface="Arial" panose="020B0604020202020204" pitchFamily="34" charset="0"/>
                <a:ea typeface="+mn-ea"/>
                <a:cs typeface="Arial" panose="020B0604020202020204" pitchFamily="34" charset="0"/>
              </a:rPr>
              <a:t>2</a:t>
            </a:r>
            <a:r>
              <a:rPr kumimoji="0" lang="en-GB" sz="2800" b="1" i="0" u="none" strike="noStrike" kern="1200" cap="none" spc="0" normalizeH="0" baseline="0">
                <a:ln>
                  <a:noFill/>
                </a:ln>
                <a:solidFill>
                  <a:srgbClr val="4A4A4A"/>
                </a:solidFill>
                <a:effectLst/>
                <a:uLnTx/>
                <a:uFillTx/>
                <a:latin typeface="Arial" panose="020B0604020202020204" pitchFamily="34" charset="0"/>
                <a:ea typeface="+mn-ea"/>
                <a:cs typeface="Arial" panose="020B0604020202020204" pitchFamily="34" charset="0"/>
              </a:rPr>
              <a:t> emissions is spontaneously recognised</a:t>
            </a:r>
          </a:p>
        </p:txBody>
      </p:sp>
      <p:sp>
        <p:nvSpPr>
          <p:cNvPr id="2" name="Text Placeholder 1">
            <a:extLst>
              <a:ext uri="{FF2B5EF4-FFF2-40B4-BE49-F238E27FC236}">
                <a16:creationId xmlns:a16="http://schemas.microsoft.com/office/drawing/2014/main" id="{143044E2-D96E-6B08-9949-1C2EBE26DA74}"/>
              </a:ext>
            </a:extLst>
          </p:cNvPr>
          <p:cNvSpPr>
            <a:spLocks noGrp="1"/>
          </p:cNvSpPr>
          <p:nvPr>
            <p:ph type="body" sz="quarter" idx="11"/>
          </p:nvPr>
        </p:nvSpPr>
        <p:spPr>
          <a:xfrm>
            <a:off x="804285" y="1812471"/>
            <a:ext cx="5857773" cy="4392386"/>
          </a:xfrm>
        </p:spPr>
        <p:txBody>
          <a:bodyPr/>
          <a:lstStyle/>
          <a:p>
            <a:pPr marL="285750" indent="-285750">
              <a:buFont typeface="Arial" panose="020B0604020202020204" pitchFamily="34" charset="0"/>
              <a:buChar char="•"/>
            </a:pPr>
            <a:r>
              <a:rPr lang="en-GB" sz="2000">
                <a:solidFill>
                  <a:schemeClr val="tx1"/>
                </a:solidFill>
              </a:rPr>
              <a:t>The need to reduce CO</a:t>
            </a:r>
            <a:r>
              <a:rPr lang="en-GB" sz="2000" baseline="-25000">
                <a:solidFill>
                  <a:schemeClr val="tx1"/>
                </a:solidFill>
              </a:rPr>
              <a:t>2</a:t>
            </a:r>
            <a:r>
              <a:rPr lang="en-GB" sz="2000">
                <a:solidFill>
                  <a:schemeClr val="tx1"/>
                </a:solidFill>
              </a:rPr>
              <a:t> emissions in the UK was spontaneously mentioned and well understood.</a:t>
            </a:r>
          </a:p>
          <a:p>
            <a:pPr marL="742950" lvl="1" indent="-285750">
              <a:buFont typeface="Arial" panose="020B0604020202020204" pitchFamily="34" charset="0"/>
              <a:buChar char="•"/>
            </a:pPr>
            <a:r>
              <a:rPr lang="en-GB" sz="2000">
                <a:solidFill>
                  <a:schemeClr val="tx1"/>
                </a:solidFill>
              </a:rPr>
              <a:t>The contribution that transport, especially car use makes to emissions was also well known.</a:t>
            </a:r>
          </a:p>
          <a:p>
            <a:pPr marL="285750" indent="-285750">
              <a:buFont typeface="Arial" panose="020B0604020202020204" pitchFamily="34" charset="0"/>
              <a:buChar char="•"/>
            </a:pPr>
            <a:r>
              <a:rPr lang="en-GB" sz="2000">
                <a:solidFill>
                  <a:schemeClr val="tx1"/>
                </a:solidFill>
              </a:rPr>
              <a:t>Many participants said they were minimising car use where possible by walking or taking the bus for </a:t>
            </a:r>
            <a:r>
              <a:rPr lang="en-GB" sz="2000" b="1">
                <a:solidFill>
                  <a:schemeClr val="tx1"/>
                </a:solidFill>
              </a:rPr>
              <a:t>short distances</a:t>
            </a:r>
            <a:r>
              <a:rPr lang="en-GB" sz="2000">
                <a:solidFill>
                  <a:schemeClr val="tx1"/>
                </a:solidFill>
              </a:rPr>
              <a:t>, </a:t>
            </a:r>
            <a:r>
              <a:rPr lang="en-GB" sz="2000" b="1">
                <a:solidFill>
                  <a:schemeClr val="tx1"/>
                </a:solidFill>
              </a:rPr>
              <a:t>combining journeys </a:t>
            </a:r>
            <a:r>
              <a:rPr lang="en-GB" sz="2000">
                <a:solidFill>
                  <a:schemeClr val="tx1"/>
                </a:solidFill>
              </a:rPr>
              <a:t>into a single trip, or </a:t>
            </a:r>
            <a:r>
              <a:rPr lang="en-GB" sz="2000" b="1">
                <a:solidFill>
                  <a:schemeClr val="tx1"/>
                </a:solidFill>
              </a:rPr>
              <a:t>offering car / taxi shares </a:t>
            </a:r>
            <a:r>
              <a:rPr lang="en-GB" sz="2000">
                <a:solidFill>
                  <a:schemeClr val="tx1"/>
                </a:solidFill>
              </a:rPr>
              <a:t>to those travelling in the same direction.</a:t>
            </a:r>
          </a:p>
          <a:p>
            <a:endParaRPr lang="en-GB" sz="2000"/>
          </a:p>
        </p:txBody>
      </p:sp>
      <p:sp>
        <p:nvSpPr>
          <p:cNvPr id="11" name="Rectangle 10">
            <a:extLst>
              <a:ext uri="{FF2B5EF4-FFF2-40B4-BE49-F238E27FC236}">
                <a16:creationId xmlns:a16="http://schemas.microsoft.com/office/drawing/2014/main" id="{924542A2-5EE8-90D7-B6D7-8D21450FA614}"/>
              </a:ext>
            </a:extLst>
          </p:cNvPr>
          <p:cNvSpPr/>
          <p:nvPr/>
        </p:nvSpPr>
        <p:spPr>
          <a:xfrm>
            <a:off x="7550080" y="1812471"/>
            <a:ext cx="3308828" cy="17723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“If you could encourage more people to walk, I understand it's not possible for everyone, but it would be good for the environment and reduce carbon emissions.”</a:t>
            </a:r>
          </a:p>
          <a:p>
            <a:pPr algn="r">
              <a:spcAft>
                <a:spcPts val="600"/>
              </a:spcAft>
            </a:pPr>
            <a:r>
              <a:rPr lang="en-US" sz="1400">
                <a:solidFill>
                  <a:schemeClr val="tx1"/>
                </a:solidFill>
              </a:rPr>
              <a:t>Frequent active traveller, 18-34</a:t>
            </a:r>
          </a:p>
        </p:txBody>
      </p:sp>
      <p:sp>
        <p:nvSpPr>
          <p:cNvPr id="15" name="Rectangle 14">
            <a:extLst>
              <a:ext uri="{FF2B5EF4-FFF2-40B4-BE49-F238E27FC236}">
                <a16:creationId xmlns:a16="http://schemas.microsoft.com/office/drawing/2014/main" id="{A43CAB49-EB75-DAC1-F848-EEFCDA7FD3B5}"/>
              </a:ext>
            </a:extLst>
          </p:cNvPr>
          <p:cNvSpPr/>
          <p:nvPr/>
        </p:nvSpPr>
        <p:spPr>
          <a:xfrm>
            <a:off x="7550080" y="4123162"/>
            <a:ext cx="3308828" cy="17284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“I try to offer lifts to people, if I’m going further afield. If I’m getting a taxi from the train centre to the retreat centre I will always offer to do taxi shares etc.”</a:t>
            </a:r>
          </a:p>
          <a:p>
            <a:pPr algn="r"/>
            <a:r>
              <a:rPr lang="en-US" sz="1400">
                <a:solidFill>
                  <a:schemeClr val="tx1"/>
                </a:solidFill>
              </a:rPr>
              <a:t>Infrequent active traveller, 55+</a:t>
            </a:r>
          </a:p>
        </p:txBody>
      </p:sp>
    </p:spTree>
    <p:extLst>
      <p:ext uri="{BB962C8B-B14F-4D97-AF65-F5344CB8AC3E}">
        <p14:creationId xmlns:p14="http://schemas.microsoft.com/office/powerpoint/2010/main" val="121603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5F47BB-1A77-20AD-0416-BC62854026B0}"/>
              </a:ext>
              <a:ext uri="{C183D7F6-B498-43B3-948B-1728B52AA6E4}">
                <adec:decorative xmlns:adec="http://schemas.microsoft.com/office/drawing/2017/decorative" val="1"/>
              </a:ext>
            </a:extLst>
          </p:cNvPr>
          <p:cNvSpPr/>
          <p:nvPr/>
        </p:nvSpPr>
        <p:spPr>
          <a:xfrm>
            <a:off x="8828030" y="6107759"/>
            <a:ext cx="3363969" cy="750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0AE16370-AC57-7877-E7B6-FC732FF553C5}"/>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When prompted, the role of active transport in reducing CO</a:t>
            </a:r>
            <a:r>
              <a:rPr kumimoji="0" lang="en-GB" sz="2800" b="1" i="0" u="none" strike="noStrike" kern="1200" cap="none" spc="0" normalizeH="0" baseline="-25000" noProof="0">
                <a:ln>
                  <a:noFill/>
                </a:ln>
                <a:solidFill>
                  <a:srgbClr val="4A4A4A"/>
                </a:solidFill>
                <a:effectLst/>
                <a:uLnTx/>
                <a:uFillTx/>
                <a:latin typeface="Arial" panose="020B0604020202020204" pitchFamily="34" charset="0"/>
                <a:ea typeface="+mn-ea"/>
                <a:cs typeface="Arial" panose="020B0604020202020204" pitchFamily="34" charset="0"/>
              </a:rPr>
              <a:t>2 </a:t>
            </a: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emissions is accepted and increasing its take-up is supported</a:t>
            </a:r>
          </a:p>
        </p:txBody>
      </p:sp>
      <p:sp>
        <p:nvSpPr>
          <p:cNvPr id="17" name="Rectangle 16">
            <a:extLst>
              <a:ext uri="{FF2B5EF4-FFF2-40B4-BE49-F238E27FC236}">
                <a16:creationId xmlns:a16="http://schemas.microsoft.com/office/drawing/2014/main" id="{A718C06B-93E5-54AD-7837-C0F1F17E4967}"/>
              </a:ext>
            </a:extLst>
          </p:cNvPr>
          <p:cNvSpPr/>
          <p:nvPr/>
        </p:nvSpPr>
        <p:spPr>
          <a:xfrm>
            <a:off x="1410380" y="1444359"/>
            <a:ext cx="4363331" cy="123317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solidFill>
                  <a:schemeClr val="tx1"/>
                </a:solidFill>
              </a:rPr>
              <a:t>When presented with a list of issues, reducing carbon emissions was selected as a number one priority more frequently than any other issue.</a:t>
            </a:r>
          </a:p>
        </p:txBody>
      </p:sp>
      <p:sp>
        <p:nvSpPr>
          <p:cNvPr id="18" name="Down Arrow 17">
            <a:extLst>
              <a:ext uri="{FF2B5EF4-FFF2-40B4-BE49-F238E27FC236}">
                <a16:creationId xmlns:a16="http://schemas.microsoft.com/office/drawing/2014/main" id="{8754E186-AAE1-1B82-1629-2A3B939348F6}"/>
              </a:ext>
              <a:ext uri="{C183D7F6-B498-43B3-948B-1728B52AA6E4}">
                <adec:decorative xmlns:adec="http://schemas.microsoft.com/office/drawing/2017/decorative" val="1"/>
              </a:ext>
            </a:extLst>
          </p:cNvPr>
          <p:cNvSpPr/>
          <p:nvPr/>
        </p:nvSpPr>
        <p:spPr>
          <a:xfrm>
            <a:off x="3143009" y="2677533"/>
            <a:ext cx="898071" cy="212416"/>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Chart 15" descr="Bar chart showing what Panel members think the top three priorities should be for Bath and North East Somerset Council. &#10;'Reducing carbon emissions' is rated as the top priority by the largest number of participants (9), followed by 'building more homes' (5 participants), and 'improving health and social care' (4 participants).">
            <a:extLst>
              <a:ext uri="{FF2B5EF4-FFF2-40B4-BE49-F238E27FC236}">
                <a16:creationId xmlns:a16="http://schemas.microsoft.com/office/drawing/2014/main" id="{AFB05B53-5B5D-8839-9FF7-2C7F065AD132}"/>
              </a:ext>
            </a:extLst>
          </p:cNvPr>
          <p:cNvGraphicFramePr/>
          <p:nvPr>
            <p:extLst>
              <p:ext uri="{D42A27DB-BD31-4B8C-83A1-F6EECF244321}">
                <p14:modId xmlns:p14="http://schemas.microsoft.com/office/powerpoint/2010/main" val="3751018451"/>
              </p:ext>
            </p:extLst>
          </p:nvPr>
        </p:nvGraphicFramePr>
        <p:xfrm>
          <a:off x="221034" y="3076259"/>
          <a:ext cx="7354240" cy="3145361"/>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a:extLst>
              <a:ext uri="{FF2B5EF4-FFF2-40B4-BE49-F238E27FC236}">
                <a16:creationId xmlns:a16="http://schemas.microsoft.com/office/drawing/2014/main" id="{DF8316BB-CCCC-A01E-04DA-BCD45FD1A45D}"/>
              </a:ext>
              <a:ext uri="{C183D7F6-B498-43B3-948B-1728B52AA6E4}">
                <adec:decorative xmlns:adec="http://schemas.microsoft.com/office/drawing/2017/decorative" val="1"/>
              </a:ext>
            </a:extLst>
          </p:cNvPr>
          <p:cNvSpPr/>
          <p:nvPr/>
        </p:nvSpPr>
        <p:spPr>
          <a:xfrm>
            <a:off x="397091" y="3429000"/>
            <a:ext cx="720509" cy="2832248"/>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95299C-9392-0FBA-2974-FA3C8EF6F485}"/>
              </a:ext>
            </a:extLst>
          </p:cNvPr>
          <p:cNvSpPr/>
          <p:nvPr/>
        </p:nvSpPr>
        <p:spPr>
          <a:xfrm>
            <a:off x="7553500" y="1444359"/>
            <a:ext cx="4363331" cy="123317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600">
                <a:solidFill>
                  <a:schemeClr val="tx1"/>
                </a:solidFill>
              </a:rPr>
              <a:t>And after digesting the information on the online community, residents were supportive of efforts by the Council to drive up its use.</a:t>
            </a:r>
          </a:p>
        </p:txBody>
      </p:sp>
      <p:sp>
        <p:nvSpPr>
          <p:cNvPr id="21" name="Down Arrow 20">
            <a:extLst>
              <a:ext uri="{FF2B5EF4-FFF2-40B4-BE49-F238E27FC236}">
                <a16:creationId xmlns:a16="http://schemas.microsoft.com/office/drawing/2014/main" id="{C3D2579C-9F73-F968-0427-7E13B7A05365}"/>
              </a:ext>
              <a:ext uri="{C183D7F6-B498-43B3-948B-1728B52AA6E4}">
                <adec:decorative xmlns:adec="http://schemas.microsoft.com/office/drawing/2017/decorative" val="1"/>
              </a:ext>
            </a:extLst>
          </p:cNvPr>
          <p:cNvSpPr/>
          <p:nvPr/>
        </p:nvSpPr>
        <p:spPr>
          <a:xfrm>
            <a:off x="9363193" y="2677533"/>
            <a:ext cx="898071" cy="212416"/>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Chart 18" descr="Pie chart showing how supportive Panel members are about the Council encouraging active travel in the Bath and North East Somerset area after seeing the information on the online community.&#10;The largest number said they 'Strongly support' this (12 participants), followed by 'Somewhat support' (9 participants). In contrast, only 3 participants said they opposed the Council encouraging active travel.">
            <a:extLst>
              <a:ext uri="{FF2B5EF4-FFF2-40B4-BE49-F238E27FC236}">
                <a16:creationId xmlns:a16="http://schemas.microsoft.com/office/drawing/2014/main" id="{C803E422-A531-384C-D0EE-88E6F72D60D1}"/>
              </a:ext>
            </a:extLst>
          </p:cNvPr>
          <p:cNvGraphicFramePr/>
          <p:nvPr>
            <p:extLst>
              <p:ext uri="{D42A27DB-BD31-4B8C-83A1-F6EECF244321}">
                <p14:modId xmlns:p14="http://schemas.microsoft.com/office/powerpoint/2010/main" val="835324383"/>
              </p:ext>
            </p:extLst>
          </p:nvPr>
        </p:nvGraphicFramePr>
        <p:xfrm>
          <a:off x="7553500" y="2833518"/>
          <a:ext cx="4743185" cy="3710101"/>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3">
            <a:extLst>
              <a:ext uri="{FF2B5EF4-FFF2-40B4-BE49-F238E27FC236}">
                <a16:creationId xmlns:a16="http://schemas.microsoft.com/office/drawing/2014/main" id="{61B52F3A-5CD3-161E-4EB4-FF9ADBCEFAB3}"/>
              </a:ext>
            </a:extLst>
          </p:cNvPr>
          <p:cNvSpPr txBox="1">
            <a:spLocks/>
          </p:cNvSpPr>
          <p:nvPr/>
        </p:nvSpPr>
        <p:spPr>
          <a:xfrm>
            <a:off x="467617" y="6376816"/>
            <a:ext cx="4580371" cy="39452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Q. In your opinion, what should the top three priorities be for Bath and North East Somerset Council? All respondents (n=27)</a:t>
            </a:r>
          </a:p>
        </p:txBody>
      </p:sp>
      <p:sp>
        <p:nvSpPr>
          <p:cNvPr id="22" name="Text Placeholder 3">
            <a:extLst>
              <a:ext uri="{FF2B5EF4-FFF2-40B4-BE49-F238E27FC236}">
                <a16:creationId xmlns:a16="http://schemas.microsoft.com/office/drawing/2014/main" id="{FF42E397-A0A4-1783-9332-C161277EE05E}"/>
              </a:ext>
            </a:extLst>
          </p:cNvPr>
          <p:cNvSpPr txBox="1">
            <a:spLocks/>
          </p:cNvSpPr>
          <p:nvPr/>
        </p:nvSpPr>
        <p:spPr>
          <a:xfrm>
            <a:off x="5940305" y="6418150"/>
            <a:ext cx="6251694" cy="39452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Q. Having seen this information, how supportive do you feel about the Council encouraging active travel in the Bath and North East Somerset area? All respondents (n=27)</a:t>
            </a:r>
          </a:p>
        </p:txBody>
      </p:sp>
    </p:spTree>
    <p:extLst>
      <p:ext uri="{BB962C8B-B14F-4D97-AF65-F5344CB8AC3E}">
        <p14:creationId xmlns:p14="http://schemas.microsoft.com/office/powerpoint/2010/main" val="308222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A376C7-C043-B1F4-C0BD-A727819A46CC}"/>
              </a:ext>
            </a:extLst>
          </p:cNvPr>
          <p:cNvSpPr>
            <a:spLocks noGrp="1"/>
          </p:cNvSpPr>
          <p:nvPr>
            <p:ph type="title" idx="4294967295"/>
          </p:nvPr>
        </p:nvSpPr>
        <p:spPr>
          <a:xfrm>
            <a:off x="804863" y="481013"/>
            <a:ext cx="1094740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But despite support for CO</a:t>
            </a:r>
            <a:r>
              <a:rPr kumimoji="0" lang="en-GB" sz="2800" b="1" i="0" u="none" strike="noStrike" kern="1200" cap="none" spc="0" normalizeH="0" baseline="-25000" noProof="0">
                <a:ln>
                  <a:noFill/>
                </a:ln>
                <a:solidFill>
                  <a:srgbClr val="4A4A4A"/>
                </a:solidFill>
                <a:effectLst/>
                <a:uLnTx/>
                <a:uFillTx/>
                <a:latin typeface="Arial" panose="020B0604020202020204" pitchFamily="34" charset="0"/>
                <a:ea typeface="+mn-ea"/>
                <a:cs typeface="Arial" panose="020B0604020202020204" pitchFamily="34" charset="0"/>
              </a:rPr>
              <a:t>2</a:t>
            </a: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 reduction, it’s the </a:t>
            </a:r>
            <a:r>
              <a:rPr kumimoji="0" lang="en-GB" sz="2800" b="1" i="1"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personal</a:t>
            </a: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 benefits/drawbacks that have the most impact on modal choice</a:t>
            </a:r>
          </a:p>
        </p:txBody>
      </p:sp>
      <p:sp>
        <p:nvSpPr>
          <p:cNvPr id="2" name="Rectangle 1">
            <a:extLst>
              <a:ext uri="{FF2B5EF4-FFF2-40B4-BE49-F238E27FC236}">
                <a16:creationId xmlns:a16="http://schemas.microsoft.com/office/drawing/2014/main" id="{8D831F95-F775-E5C0-656C-7FFCFE193AF6}"/>
              </a:ext>
            </a:extLst>
          </p:cNvPr>
          <p:cNvSpPr/>
          <p:nvPr/>
        </p:nvSpPr>
        <p:spPr>
          <a:xfrm>
            <a:off x="779793" y="1419614"/>
            <a:ext cx="10821658" cy="541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When we ask residents about the reasons why they choose to travel by car instead of by foot/bike:</a:t>
            </a:r>
          </a:p>
        </p:txBody>
      </p:sp>
      <p:sp>
        <p:nvSpPr>
          <p:cNvPr id="17" name="Rectangle 16">
            <a:extLst>
              <a:ext uri="{FF2B5EF4-FFF2-40B4-BE49-F238E27FC236}">
                <a16:creationId xmlns:a16="http://schemas.microsoft.com/office/drawing/2014/main" id="{60AFD4A8-8F27-A876-FA13-88A9B6A3010E}"/>
              </a:ext>
              <a:ext uri="{C183D7F6-B498-43B3-948B-1728B52AA6E4}">
                <adec:decorative xmlns:adec="http://schemas.microsoft.com/office/drawing/2017/decorative" val="1"/>
              </a:ext>
            </a:extLst>
          </p:cNvPr>
          <p:cNvSpPr/>
          <p:nvPr/>
        </p:nvSpPr>
        <p:spPr>
          <a:xfrm>
            <a:off x="804286" y="2011170"/>
            <a:ext cx="10772672" cy="41610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52E45FE-F7D4-7790-C6B5-8FCFD8876CAF}"/>
              </a:ext>
            </a:extLst>
          </p:cNvPr>
          <p:cNvSpPr/>
          <p:nvPr/>
        </p:nvSpPr>
        <p:spPr>
          <a:xfrm>
            <a:off x="779793" y="2142769"/>
            <a:ext cx="4763758" cy="669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They talk about the personal benefits of car use …</a:t>
            </a:r>
          </a:p>
        </p:txBody>
      </p:sp>
      <p:sp>
        <p:nvSpPr>
          <p:cNvPr id="20" name="Rectangle 19">
            <a:extLst>
              <a:ext uri="{FF2B5EF4-FFF2-40B4-BE49-F238E27FC236}">
                <a16:creationId xmlns:a16="http://schemas.microsoft.com/office/drawing/2014/main" id="{D9F10FA4-B1B8-87C2-C91B-7F887FA97C69}"/>
              </a:ext>
            </a:extLst>
          </p:cNvPr>
          <p:cNvSpPr/>
          <p:nvPr/>
        </p:nvSpPr>
        <p:spPr>
          <a:xfrm>
            <a:off x="1110276" y="2875270"/>
            <a:ext cx="3521666" cy="2920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itchFamily="2" charset="2"/>
              <a:buChar char="ü"/>
            </a:pPr>
            <a:r>
              <a:rPr lang="en-GB">
                <a:solidFill>
                  <a:schemeClr val="tx1"/>
                </a:solidFill>
              </a:rPr>
              <a:t>Convenient – door to door</a:t>
            </a:r>
          </a:p>
          <a:p>
            <a:pPr marL="285750" indent="-285750">
              <a:buFont typeface="Wingdings" pitchFamily="2" charset="2"/>
              <a:buChar char="ü"/>
            </a:pPr>
            <a:r>
              <a:rPr lang="en-GB">
                <a:solidFill>
                  <a:schemeClr val="tx1"/>
                </a:solidFill>
              </a:rPr>
              <a:t>Weather-proof</a:t>
            </a:r>
          </a:p>
          <a:p>
            <a:pPr marL="285750" indent="-285750">
              <a:buFont typeface="Wingdings" pitchFamily="2" charset="2"/>
              <a:buChar char="ü"/>
            </a:pPr>
            <a:r>
              <a:rPr lang="en-GB">
                <a:solidFill>
                  <a:schemeClr val="tx1"/>
                </a:solidFill>
              </a:rPr>
              <a:t>Can easily combine journeys e.g. pick up kids on way back from work</a:t>
            </a:r>
          </a:p>
          <a:p>
            <a:pPr marL="285750" indent="-285750">
              <a:buFont typeface="Wingdings" pitchFamily="2" charset="2"/>
              <a:buChar char="ü"/>
            </a:pPr>
            <a:r>
              <a:rPr lang="en-GB">
                <a:solidFill>
                  <a:schemeClr val="tx1"/>
                </a:solidFill>
              </a:rPr>
              <a:t>No planning required</a:t>
            </a:r>
          </a:p>
          <a:p>
            <a:pPr marL="285750" indent="-285750">
              <a:buFont typeface="Wingdings" pitchFamily="2" charset="2"/>
              <a:buChar char="ü"/>
            </a:pPr>
            <a:r>
              <a:rPr lang="en-GB">
                <a:solidFill>
                  <a:schemeClr val="tx1"/>
                </a:solidFill>
              </a:rPr>
              <a:t>Can transport children and luggage</a:t>
            </a:r>
          </a:p>
          <a:p>
            <a:pPr marL="285750" indent="-285750">
              <a:buFont typeface="Wingdings" pitchFamily="2" charset="2"/>
              <a:buChar char="ü"/>
            </a:pPr>
            <a:r>
              <a:rPr lang="en-GB">
                <a:solidFill>
                  <a:schemeClr val="tx1"/>
                </a:solidFill>
              </a:rPr>
              <a:t>Physically easy</a:t>
            </a:r>
          </a:p>
          <a:p>
            <a:pPr marL="285750" indent="-285750">
              <a:buFont typeface="Wingdings" pitchFamily="2" charset="2"/>
              <a:buChar char="ü"/>
            </a:pPr>
            <a:r>
              <a:rPr lang="en-GB">
                <a:solidFill>
                  <a:schemeClr val="tx1"/>
                </a:solidFill>
              </a:rPr>
              <a:t>Feels comfortable and safe</a:t>
            </a:r>
          </a:p>
          <a:p>
            <a:pPr marL="285750" indent="-285750">
              <a:buFont typeface="Wingdings" pitchFamily="2" charset="2"/>
              <a:buChar char="ü"/>
            </a:pPr>
            <a:r>
              <a:rPr lang="en-GB">
                <a:solidFill>
                  <a:schemeClr val="tx1"/>
                </a:solidFill>
              </a:rPr>
              <a:t>The norm</a:t>
            </a:r>
          </a:p>
        </p:txBody>
      </p:sp>
      <p:sp>
        <p:nvSpPr>
          <p:cNvPr id="19" name="Up Arrow 18">
            <a:extLst>
              <a:ext uri="{FF2B5EF4-FFF2-40B4-BE49-F238E27FC236}">
                <a16:creationId xmlns:a16="http://schemas.microsoft.com/office/drawing/2014/main" id="{197A94C2-0153-771D-0B6D-826960ADAD97}"/>
              </a:ext>
              <a:ext uri="{C183D7F6-B498-43B3-948B-1728B52AA6E4}">
                <adec:decorative xmlns:adec="http://schemas.microsoft.com/office/drawing/2017/decorative" val="1"/>
              </a:ext>
            </a:extLst>
          </p:cNvPr>
          <p:cNvSpPr/>
          <p:nvPr/>
        </p:nvSpPr>
        <p:spPr>
          <a:xfrm rot="10800000">
            <a:off x="5026168" y="2754164"/>
            <a:ext cx="541876" cy="937173"/>
          </a:xfrm>
          <a:prstGeom prst="upArrow">
            <a:avLst/>
          </a:prstGeom>
          <a:gradFill>
            <a:gsLst>
              <a:gs pos="22000">
                <a:schemeClr val="accent2">
                  <a:lumMod val="75000"/>
                </a:schemeClr>
              </a:gs>
              <a:gs pos="38000">
                <a:schemeClr val="accent2"/>
              </a:gs>
              <a:gs pos="67000">
                <a:schemeClr val="accent2">
                  <a:lumMod val="40000"/>
                  <a:lumOff val="60000"/>
                </a:schemeClr>
              </a:gs>
              <a:gs pos="91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B18E19EA-7FA5-32C9-19C5-FF81B16CBF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H="1">
            <a:off x="4631942" y="2966062"/>
            <a:ext cx="3049131" cy="3071317"/>
          </a:xfrm>
          <a:prstGeom prst="rect">
            <a:avLst/>
          </a:prstGeom>
        </p:spPr>
      </p:pic>
      <p:sp>
        <p:nvSpPr>
          <p:cNvPr id="13" name="Up Arrow 12">
            <a:extLst>
              <a:ext uri="{FF2B5EF4-FFF2-40B4-BE49-F238E27FC236}">
                <a16:creationId xmlns:a16="http://schemas.microsoft.com/office/drawing/2014/main" id="{93329F5D-7F00-83D4-11DC-6097A3528D60}"/>
              </a:ext>
              <a:ext uri="{C183D7F6-B498-43B3-948B-1728B52AA6E4}">
                <adec:decorative xmlns:adec="http://schemas.microsoft.com/office/drawing/2017/decorative" val="1"/>
              </a:ext>
            </a:extLst>
          </p:cNvPr>
          <p:cNvSpPr/>
          <p:nvPr/>
        </p:nvSpPr>
        <p:spPr>
          <a:xfrm>
            <a:off x="6759596" y="4617385"/>
            <a:ext cx="541876" cy="937173"/>
          </a:xfrm>
          <a:prstGeom prst="upArrow">
            <a:avLst/>
          </a:prstGeom>
          <a:gradFill>
            <a:gsLst>
              <a:gs pos="22000">
                <a:schemeClr val="accent6">
                  <a:lumMod val="50000"/>
                </a:schemeClr>
              </a:gs>
              <a:gs pos="37000">
                <a:schemeClr val="accent6">
                  <a:lumMod val="75000"/>
                </a:schemeClr>
              </a:gs>
              <a:gs pos="67000">
                <a:schemeClr val="accent6"/>
              </a:gs>
              <a:gs pos="91000">
                <a:schemeClr val="accent5">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D83DED4-8098-9D6D-AD75-5E242B7C8EAB}"/>
              </a:ext>
            </a:extLst>
          </p:cNvPr>
          <p:cNvSpPr/>
          <p:nvPr/>
        </p:nvSpPr>
        <p:spPr>
          <a:xfrm>
            <a:off x="6648451" y="2256140"/>
            <a:ext cx="4953000" cy="669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…and the personal drawbacks of active travel</a:t>
            </a:r>
          </a:p>
        </p:txBody>
      </p:sp>
      <p:sp>
        <p:nvSpPr>
          <p:cNvPr id="12" name="Rectangle 11">
            <a:extLst>
              <a:ext uri="{FF2B5EF4-FFF2-40B4-BE49-F238E27FC236}">
                <a16:creationId xmlns:a16="http://schemas.microsoft.com/office/drawing/2014/main" id="{4160EEBC-87E9-CDBE-DD0F-E51558FA6CB2}"/>
              </a:ext>
            </a:extLst>
          </p:cNvPr>
          <p:cNvSpPr/>
          <p:nvPr/>
        </p:nvSpPr>
        <p:spPr>
          <a:xfrm>
            <a:off x="7770570" y="3108545"/>
            <a:ext cx="3553969" cy="2329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pple Color Emoji UI"/>
              <a:buChar char="✖️"/>
            </a:pPr>
            <a:r>
              <a:rPr lang="en-GB">
                <a:solidFill>
                  <a:schemeClr val="tx1"/>
                </a:solidFill>
              </a:rPr>
              <a:t>Takes longer</a:t>
            </a:r>
          </a:p>
          <a:p>
            <a:pPr marL="285750" indent="-285750">
              <a:buFont typeface=".Apple Color Emoji UI"/>
              <a:buChar char="✖️"/>
            </a:pPr>
            <a:r>
              <a:rPr lang="en-GB">
                <a:solidFill>
                  <a:schemeClr val="tx1"/>
                </a:solidFill>
              </a:rPr>
              <a:t>Physically difficult or not possible</a:t>
            </a:r>
          </a:p>
          <a:p>
            <a:pPr marL="285750" indent="-285750">
              <a:buFont typeface=".Apple Color Emoji UI"/>
              <a:buChar char="✖️"/>
            </a:pPr>
            <a:r>
              <a:rPr lang="en-GB">
                <a:solidFill>
                  <a:schemeClr val="tx1"/>
                </a:solidFill>
              </a:rPr>
              <a:t>Difficult with children/luggage </a:t>
            </a:r>
          </a:p>
          <a:p>
            <a:pPr marL="285750" indent="-285750">
              <a:buFont typeface=".Apple Color Emoji UI"/>
              <a:buChar char="✖️"/>
            </a:pPr>
            <a:r>
              <a:rPr lang="en-GB">
                <a:solidFill>
                  <a:schemeClr val="tx1"/>
                </a:solidFill>
              </a:rPr>
              <a:t>Scary / unsafe </a:t>
            </a:r>
          </a:p>
          <a:p>
            <a:pPr marL="285750" indent="-285750">
              <a:buFont typeface=".Apple Color Emoji UI"/>
              <a:buChar char="✖️"/>
            </a:pPr>
            <a:r>
              <a:rPr lang="en-GB">
                <a:solidFill>
                  <a:schemeClr val="tx1"/>
                </a:solidFill>
              </a:rPr>
              <a:t>Uncomfortable</a:t>
            </a:r>
          </a:p>
          <a:p>
            <a:pPr marL="285750" indent="-285750">
              <a:buFont typeface=".Apple Color Emoji UI"/>
              <a:buChar char="✖️"/>
            </a:pPr>
            <a:r>
              <a:rPr lang="en-GB">
                <a:solidFill>
                  <a:schemeClr val="tx1"/>
                </a:solidFill>
              </a:rPr>
              <a:t>Different to normal routine</a:t>
            </a:r>
          </a:p>
        </p:txBody>
      </p:sp>
    </p:spTree>
    <p:extLst>
      <p:ext uri="{BB962C8B-B14F-4D97-AF65-F5344CB8AC3E}">
        <p14:creationId xmlns:p14="http://schemas.microsoft.com/office/powerpoint/2010/main" val="63808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A53437-88F6-6C28-0358-DF9C9D081168}"/>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Therefore, personal mental and physical health benefits are the most effective inducement to active travel</a:t>
            </a:r>
          </a:p>
        </p:txBody>
      </p:sp>
      <p:sp>
        <p:nvSpPr>
          <p:cNvPr id="2" name="Text Placeholder 1">
            <a:extLst>
              <a:ext uri="{FF2B5EF4-FFF2-40B4-BE49-F238E27FC236}">
                <a16:creationId xmlns:a16="http://schemas.microsoft.com/office/drawing/2014/main" id="{EE00F6E9-7D64-339C-40C5-55B81FEBBA7F}"/>
              </a:ext>
            </a:extLst>
          </p:cNvPr>
          <p:cNvSpPr>
            <a:spLocks noGrp="1"/>
          </p:cNvSpPr>
          <p:nvPr>
            <p:ph type="body" sz="quarter" idx="11"/>
          </p:nvPr>
        </p:nvSpPr>
        <p:spPr>
          <a:xfrm>
            <a:off x="804285" y="1656983"/>
            <a:ext cx="10699856" cy="792961"/>
          </a:xfrm>
          <a:solidFill>
            <a:schemeClr val="accent2">
              <a:lumMod val="20000"/>
              <a:lumOff val="80000"/>
            </a:schemeClr>
          </a:solidFill>
        </p:spPr>
        <p:txBody>
          <a:bodyPr anchor="ctr"/>
          <a:lstStyle/>
          <a:p>
            <a:pPr algn="ctr"/>
            <a:r>
              <a:rPr lang="en-GB" i="1"/>
              <a:t>E.g.: ‘I would consider actively travelling more often, because I think it would make me fitter and healthier, both physically and mentally'</a:t>
            </a:r>
          </a:p>
        </p:txBody>
      </p:sp>
      <p:sp>
        <p:nvSpPr>
          <p:cNvPr id="5" name="Rectangle 4">
            <a:extLst>
              <a:ext uri="{FF2B5EF4-FFF2-40B4-BE49-F238E27FC236}">
                <a16:creationId xmlns:a16="http://schemas.microsoft.com/office/drawing/2014/main" id="{F02C840A-A7AE-F8B9-EEFB-6686EB9A5CA8}"/>
              </a:ext>
            </a:extLst>
          </p:cNvPr>
          <p:cNvSpPr/>
          <p:nvPr/>
        </p:nvSpPr>
        <p:spPr>
          <a:xfrm>
            <a:off x="804283" y="2630466"/>
            <a:ext cx="6772173" cy="2450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rPr>
              <a:t>This is felt to be the most motivating reason, because it is a personal benefit.</a:t>
            </a:r>
          </a:p>
          <a:p>
            <a:pPr marL="285750" indent="-285750">
              <a:buFont typeface="Arial" panose="020B0604020202020204" pitchFamily="34" charset="0"/>
              <a:buChar char="•"/>
            </a:pPr>
            <a:r>
              <a:rPr lang="en-GB">
                <a:solidFill>
                  <a:schemeClr val="tx1"/>
                </a:solidFill>
              </a:rPr>
              <a:t>Many residents felt active travel could help them get fitter and healthier.</a:t>
            </a:r>
          </a:p>
          <a:p>
            <a:pPr marL="285750" indent="-285750">
              <a:buFont typeface="Arial" panose="020B0604020202020204" pitchFamily="34" charset="0"/>
              <a:buChar char="•"/>
            </a:pPr>
            <a:r>
              <a:rPr lang="en-GB">
                <a:solidFill>
                  <a:schemeClr val="tx1"/>
                </a:solidFill>
              </a:rPr>
              <a:t>Dr Ian Walker’s point that active travel is a way to exercise without taking time out of your day for exercise resonated well.</a:t>
            </a:r>
          </a:p>
          <a:p>
            <a:pPr marL="285750" indent="-285750">
              <a:buFont typeface="Arial" panose="020B0604020202020204" pitchFamily="34" charset="0"/>
              <a:buChar char="•"/>
            </a:pPr>
            <a:r>
              <a:rPr lang="en-GB">
                <a:solidFill>
                  <a:schemeClr val="tx1"/>
                </a:solidFill>
              </a:rPr>
              <a:t>The mental health benefits were seen as even more important post-pandemic lockdowns.</a:t>
            </a:r>
          </a:p>
        </p:txBody>
      </p:sp>
      <p:sp>
        <p:nvSpPr>
          <p:cNvPr id="7" name="Rectangle 6">
            <a:extLst>
              <a:ext uri="{FF2B5EF4-FFF2-40B4-BE49-F238E27FC236}">
                <a16:creationId xmlns:a16="http://schemas.microsoft.com/office/drawing/2014/main" id="{6C30EE80-5BFD-99D2-685B-7325530A2637}"/>
              </a:ext>
            </a:extLst>
          </p:cNvPr>
          <p:cNvSpPr/>
          <p:nvPr/>
        </p:nvSpPr>
        <p:spPr>
          <a:xfrm>
            <a:off x="7784995" y="2630466"/>
            <a:ext cx="3719146" cy="24504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r>
              <a:rPr lang="en-GB" sz="1400">
                <a:solidFill>
                  <a:schemeClr val="tx1"/>
                </a:solidFill>
              </a:rPr>
              <a:t>It is important to know that this argument did not resonate personally for residents with mobility issues. They feel walking or cycling to not be an option for them, and so would not have a beneficial affect on their physical or mental health. </a:t>
            </a:r>
          </a:p>
        </p:txBody>
      </p:sp>
      <p:pic>
        <p:nvPicPr>
          <p:cNvPr id="11" name="Graphic 10">
            <a:extLst>
              <a:ext uri="{FF2B5EF4-FFF2-40B4-BE49-F238E27FC236}">
                <a16:creationId xmlns:a16="http://schemas.microsoft.com/office/drawing/2014/main" id="{BCB2EE88-86A3-5175-C4FA-9F7F54BB25A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2664" y="3488999"/>
            <a:ext cx="733425" cy="733425"/>
          </a:xfrm>
          <a:prstGeom prst="rect">
            <a:avLst/>
          </a:prstGeom>
        </p:spPr>
      </p:pic>
      <p:sp>
        <p:nvSpPr>
          <p:cNvPr id="9" name="Rectangle 8">
            <a:extLst>
              <a:ext uri="{FF2B5EF4-FFF2-40B4-BE49-F238E27FC236}">
                <a16:creationId xmlns:a16="http://schemas.microsoft.com/office/drawing/2014/main" id="{B227E5CE-8B9E-C114-34ED-3CBC363B9D9C}"/>
              </a:ext>
            </a:extLst>
          </p:cNvPr>
          <p:cNvSpPr/>
          <p:nvPr/>
        </p:nvSpPr>
        <p:spPr>
          <a:xfrm>
            <a:off x="804284" y="5261480"/>
            <a:ext cx="4053466" cy="1177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a:solidFill>
                  <a:schemeClr val="tx1"/>
                </a:solidFill>
              </a:rPr>
              <a:t>“Exercise is good for your mental health as well as your physical.” </a:t>
            </a:r>
          </a:p>
          <a:p>
            <a:pPr algn="r"/>
            <a:r>
              <a:rPr lang="en-US" sz="1400">
                <a:solidFill>
                  <a:schemeClr val="tx1"/>
                </a:solidFill>
              </a:rPr>
              <a:t>Frequent active traveller, 55+</a:t>
            </a:r>
          </a:p>
        </p:txBody>
      </p:sp>
      <p:sp>
        <p:nvSpPr>
          <p:cNvPr id="6" name="Rectangle 5">
            <a:extLst>
              <a:ext uri="{FF2B5EF4-FFF2-40B4-BE49-F238E27FC236}">
                <a16:creationId xmlns:a16="http://schemas.microsoft.com/office/drawing/2014/main" id="{63FD200F-9D77-A53A-200B-24AC5B0D745F}"/>
              </a:ext>
            </a:extLst>
          </p:cNvPr>
          <p:cNvSpPr/>
          <p:nvPr/>
        </p:nvSpPr>
        <p:spPr>
          <a:xfrm>
            <a:off x="5373666" y="5261480"/>
            <a:ext cx="5211821" cy="1177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a:solidFill>
                  <a:schemeClr val="tx1"/>
                </a:solidFill>
              </a:rPr>
              <a:t>“I particularly agree that for most people expecting them to find dedicated time for exercise, to make the effort to go to the gym or even go for a jog, is not going to happen and that we need to encourage people to be more active in their day to day lives.” </a:t>
            </a:r>
            <a:endParaRPr lang="en-GB" sz="1400" i="1">
              <a:solidFill>
                <a:schemeClr val="tx1"/>
              </a:solidFill>
              <a:highlight>
                <a:srgbClr val="FFFF00"/>
              </a:highlight>
            </a:endParaRPr>
          </a:p>
          <a:p>
            <a:pPr algn="r"/>
            <a:r>
              <a:rPr lang="en-GB" sz="1400">
                <a:solidFill>
                  <a:schemeClr val="tx1"/>
                </a:solidFill>
              </a:rPr>
              <a:t>Infrequent active traveller, 55+</a:t>
            </a:r>
          </a:p>
        </p:txBody>
      </p:sp>
    </p:spTree>
    <p:extLst>
      <p:ext uri="{BB962C8B-B14F-4D97-AF65-F5344CB8AC3E}">
        <p14:creationId xmlns:p14="http://schemas.microsoft.com/office/powerpoint/2010/main" val="212288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A53437-88F6-6C28-0358-DF9C9D081168}"/>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For similar reasons, reducing air pollution in Bath was seen as a motivating factor for active travel</a:t>
            </a:r>
          </a:p>
        </p:txBody>
      </p:sp>
      <p:sp>
        <p:nvSpPr>
          <p:cNvPr id="2" name="Text Placeholder 1">
            <a:extLst>
              <a:ext uri="{FF2B5EF4-FFF2-40B4-BE49-F238E27FC236}">
                <a16:creationId xmlns:a16="http://schemas.microsoft.com/office/drawing/2014/main" id="{EE00F6E9-7D64-339C-40C5-55B81FEBBA7F}"/>
              </a:ext>
            </a:extLst>
          </p:cNvPr>
          <p:cNvSpPr>
            <a:spLocks noGrp="1"/>
          </p:cNvSpPr>
          <p:nvPr>
            <p:ph type="body" sz="quarter" idx="11"/>
          </p:nvPr>
        </p:nvSpPr>
        <p:spPr>
          <a:xfrm>
            <a:off x="804285" y="1656983"/>
            <a:ext cx="10699856" cy="792961"/>
          </a:xfrm>
          <a:solidFill>
            <a:schemeClr val="accent2">
              <a:lumMod val="20000"/>
              <a:lumOff val="80000"/>
            </a:schemeClr>
          </a:solidFill>
        </p:spPr>
        <p:txBody>
          <a:bodyPr anchor="ctr"/>
          <a:lstStyle/>
          <a:p>
            <a:pPr algn="ctr"/>
            <a:r>
              <a:rPr lang="en-GB" i="1"/>
              <a:t>E.g.: ‘With fewer cars on the road emitting pollution, the roads would be a nicer place to walk and cycle around, and the city a better place to live.’ </a:t>
            </a:r>
          </a:p>
        </p:txBody>
      </p:sp>
      <p:sp>
        <p:nvSpPr>
          <p:cNvPr id="5" name="Rectangle 4">
            <a:extLst>
              <a:ext uri="{FF2B5EF4-FFF2-40B4-BE49-F238E27FC236}">
                <a16:creationId xmlns:a16="http://schemas.microsoft.com/office/drawing/2014/main" id="{F02C840A-A7AE-F8B9-EEFB-6686EB9A5CA8}"/>
              </a:ext>
            </a:extLst>
          </p:cNvPr>
          <p:cNvSpPr/>
          <p:nvPr/>
        </p:nvSpPr>
        <p:spPr>
          <a:xfrm>
            <a:off x="804283" y="2630466"/>
            <a:ext cx="10699855" cy="1582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rPr>
              <a:t>Discussing the environment in terms of tangible and local impacts was more motivating than bigger picture framing around climate change.</a:t>
            </a:r>
          </a:p>
          <a:p>
            <a:pPr marL="285750" indent="-285750">
              <a:buFont typeface="Arial" panose="020B0604020202020204" pitchFamily="34" charset="0"/>
              <a:buChar char="•"/>
            </a:pPr>
            <a:r>
              <a:rPr lang="en-GB">
                <a:solidFill>
                  <a:schemeClr val="tx1"/>
                </a:solidFill>
              </a:rPr>
              <a:t>Local residents liked that fewer cars on the road would mean less air pollution and nicer local environment. </a:t>
            </a:r>
          </a:p>
        </p:txBody>
      </p:sp>
      <p:sp>
        <p:nvSpPr>
          <p:cNvPr id="9" name="Rectangle 8">
            <a:extLst>
              <a:ext uri="{FF2B5EF4-FFF2-40B4-BE49-F238E27FC236}">
                <a16:creationId xmlns:a16="http://schemas.microsoft.com/office/drawing/2014/main" id="{B227E5CE-8B9E-C114-34ED-3CBC363B9D9C}"/>
              </a:ext>
            </a:extLst>
          </p:cNvPr>
          <p:cNvSpPr/>
          <p:nvPr/>
        </p:nvSpPr>
        <p:spPr>
          <a:xfrm>
            <a:off x="804283" y="4393293"/>
            <a:ext cx="4732220" cy="1177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a:solidFill>
                  <a:schemeClr val="tx1"/>
                </a:solidFill>
              </a:rPr>
              <a:t>“I would love for there to be less air pollution and cleaner air. Would make walking around the city much nicer” </a:t>
            </a:r>
          </a:p>
          <a:p>
            <a:pPr algn="r"/>
            <a:r>
              <a:rPr lang="en-GB" sz="1400">
                <a:solidFill>
                  <a:schemeClr val="tx1"/>
                </a:solidFill>
              </a:rPr>
              <a:t>Infrequent active traveller, 35 - 54</a:t>
            </a:r>
          </a:p>
        </p:txBody>
      </p:sp>
      <p:sp>
        <p:nvSpPr>
          <p:cNvPr id="6" name="Rectangle 5">
            <a:extLst>
              <a:ext uri="{FF2B5EF4-FFF2-40B4-BE49-F238E27FC236}">
                <a16:creationId xmlns:a16="http://schemas.microsoft.com/office/drawing/2014/main" id="{63FD200F-9D77-A53A-200B-24AC5B0D745F}"/>
              </a:ext>
            </a:extLst>
          </p:cNvPr>
          <p:cNvSpPr/>
          <p:nvPr/>
        </p:nvSpPr>
        <p:spPr>
          <a:xfrm>
            <a:off x="5853267" y="4393293"/>
            <a:ext cx="4732219" cy="1177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a:solidFill>
                  <a:schemeClr val="tx1"/>
                </a:solidFill>
              </a:rPr>
              <a:t>"In the height of the pandemic when there was less cars on the roads, I was struck by how clear the sky was. Air pollution is probably slowly killing all of us.”</a:t>
            </a:r>
          </a:p>
          <a:p>
            <a:pPr algn="r"/>
            <a:r>
              <a:rPr lang="en-GB" sz="1400">
                <a:solidFill>
                  <a:schemeClr val="tx1"/>
                </a:solidFill>
              </a:rPr>
              <a:t>Infrequent active traveller, 55+</a:t>
            </a:r>
          </a:p>
        </p:txBody>
      </p:sp>
    </p:spTree>
    <p:extLst>
      <p:ext uri="{BB962C8B-B14F-4D97-AF65-F5344CB8AC3E}">
        <p14:creationId xmlns:p14="http://schemas.microsoft.com/office/powerpoint/2010/main" val="110548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A53437-88F6-6C28-0358-DF9C9D081168}"/>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Investing in active travel infrastructure and reducing vehicles on the road was seen to make active travel more attractive</a:t>
            </a:r>
          </a:p>
        </p:txBody>
      </p:sp>
      <p:sp>
        <p:nvSpPr>
          <p:cNvPr id="2" name="Text Placeholder 1">
            <a:extLst>
              <a:ext uri="{FF2B5EF4-FFF2-40B4-BE49-F238E27FC236}">
                <a16:creationId xmlns:a16="http://schemas.microsoft.com/office/drawing/2014/main" id="{EE00F6E9-7D64-339C-40C5-55B81FEBBA7F}"/>
              </a:ext>
            </a:extLst>
          </p:cNvPr>
          <p:cNvSpPr>
            <a:spLocks noGrp="1"/>
          </p:cNvSpPr>
          <p:nvPr>
            <p:ph type="body" sz="quarter" idx="11"/>
          </p:nvPr>
        </p:nvSpPr>
        <p:spPr>
          <a:xfrm>
            <a:off x="804285" y="1656983"/>
            <a:ext cx="10699856" cy="792961"/>
          </a:xfrm>
          <a:solidFill>
            <a:schemeClr val="accent2">
              <a:lumMod val="20000"/>
              <a:lumOff val="80000"/>
            </a:schemeClr>
          </a:solidFill>
        </p:spPr>
        <p:txBody>
          <a:bodyPr anchor="ctr"/>
          <a:lstStyle/>
          <a:p>
            <a:pPr algn="ctr"/>
            <a:r>
              <a:rPr lang="en-GB" i="1"/>
              <a:t>E.g.: ‘Bath is so congested with traffic, more people cycling or walking those shorter journeys would reduce that significantly, and make getting around Bath much easier’</a:t>
            </a:r>
          </a:p>
        </p:txBody>
      </p:sp>
      <p:sp>
        <p:nvSpPr>
          <p:cNvPr id="5" name="Rectangle 4">
            <a:extLst>
              <a:ext uri="{FF2B5EF4-FFF2-40B4-BE49-F238E27FC236}">
                <a16:creationId xmlns:a16="http://schemas.microsoft.com/office/drawing/2014/main" id="{F02C840A-A7AE-F8B9-EEFB-6686EB9A5CA8}"/>
              </a:ext>
            </a:extLst>
          </p:cNvPr>
          <p:cNvSpPr/>
          <p:nvPr/>
        </p:nvSpPr>
        <p:spPr>
          <a:xfrm>
            <a:off x="804283" y="2581478"/>
            <a:ext cx="6706859" cy="2799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GB">
                <a:solidFill>
                  <a:schemeClr val="tx1"/>
                </a:solidFill>
              </a:rPr>
              <a:t>Residents felt more active travel would reduce the levels of congestion in the city, if people swapped their cars for walking/cycling. As congestion was such as big issue for them, this was a strong argument to encourage people to actively travel more.</a:t>
            </a:r>
          </a:p>
          <a:p>
            <a:pPr marL="285750" indent="-285750">
              <a:spcBef>
                <a:spcPts val="600"/>
              </a:spcBef>
              <a:spcAft>
                <a:spcPts val="600"/>
              </a:spcAft>
              <a:buFont typeface="Arial" panose="020B0604020202020204" pitchFamily="34" charset="0"/>
              <a:buChar char="•"/>
            </a:pPr>
            <a:r>
              <a:rPr lang="en-GB">
                <a:solidFill>
                  <a:schemeClr val="tx1"/>
                </a:solidFill>
              </a:rPr>
              <a:t>Residents feel that fewer cars on the road means the safer, healthier and more enjoyable it will become to actively travel around the city. </a:t>
            </a:r>
          </a:p>
        </p:txBody>
      </p:sp>
      <p:sp>
        <p:nvSpPr>
          <p:cNvPr id="7" name="Rectangle 6">
            <a:extLst>
              <a:ext uri="{FF2B5EF4-FFF2-40B4-BE49-F238E27FC236}">
                <a16:creationId xmlns:a16="http://schemas.microsoft.com/office/drawing/2014/main" id="{6C30EE80-5BFD-99D2-685B-7325530A2637}"/>
              </a:ext>
            </a:extLst>
          </p:cNvPr>
          <p:cNvSpPr/>
          <p:nvPr/>
        </p:nvSpPr>
        <p:spPr>
          <a:xfrm>
            <a:off x="7784995" y="2630466"/>
            <a:ext cx="3719146" cy="24504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r>
              <a:rPr lang="en-GB" sz="1400">
                <a:solidFill>
                  <a:schemeClr val="tx1"/>
                </a:solidFill>
              </a:rPr>
              <a:t>There were some who felt that more active travel would make it easier for them to travel around by car, rather than encouraging them out of their cars.</a:t>
            </a:r>
          </a:p>
          <a:p>
            <a:pPr lvl="2" algn="ctr"/>
            <a:r>
              <a:rPr lang="en-GB" sz="1400">
                <a:solidFill>
                  <a:schemeClr val="tx1"/>
                </a:solidFill>
              </a:rPr>
              <a:t>There are those who feel that even if there was better active travel infrastructure then they would not feel able to take up active travel due to mobility issues.</a:t>
            </a:r>
          </a:p>
        </p:txBody>
      </p:sp>
      <p:pic>
        <p:nvPicPr>
          <p:cNvPr id="11" name="Graphic 10">
            <a:extLst>
              <a:ext uri="{FF2B5EF4-FFF2-40B4-BE49-F238E27FC236}">
                <a16:creationId xmlns:a16="http://schemas.microsoft.com/office/drawing/2014/main" id="{BCB2EE88-86A3-5175-C4FA-9F7F54BB25A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2664" y="3488999"/>
            <a:ext cx="733425" cy="733425"/>
          </a:xfrm>
          <a:prstGeom prst="rect">
            <a:avLst/>
          </a:prstGeom>
        </p:spPr>
      </p:pic>
      <p:sp>
        <p:nvSpPr>
          <p:cNvPr id="9" name="Rectangle 8">
            <a:extLst>
              <a:ext uri="{FF2B5EF4-FFF2-40B4-BE49-F238E27FC236}">
                <a16:creationId xmlns:a16="http://schemas.microsoft.com/office/drawing/2014/main" id="{B227E5CE-8B9E-C114-34ED-3CBC363B9D9C}"/>
              </a:ext>
            </a:extLst>
          </p:cNvPr>
          <p:cNvSpPr/>
          <p:nvPr/>
        </p:nvSpPr>
        <p:spPr>
          <a:xfrm>
            <a:off x="804284" y="5430079"/>
            <a:ext cx="4732220" cy="1177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a:solidFill>
                  <a:schemeClr val="tx1"/>
                </a:solidFill>
              </a:rPr>
              <a:t>“The area I live in is very congested with traffic. It would be great if something like this could take some of those cars off the road” </a:t>
            </a:r>
          </a:p>
          <a:p>
            <a:pPr algn="r"/>
            <a:r>
              <a:rPr lang="en-GB" sz="1400">
                <a:solidFill>
                  <a:schemeClr val="tx1"/>
                </a:solidFill>
              </a:rPr>
              <a:t>Frequent active traveller, 35-45 </a:t>
            </a:r>
          </a:p>
        </p:txBody>
      </p:sp>
      <p:sp>
        <p:nvSpPr>
          <p:cNvPr id="6" name="Rectangle 5">
            <a:extLst>
              <a:ext uri="{FF2B5EF4-FFF2-40B4-BE49-F238E27FC236}">
                <a16:creationId xmlns:a16="http://schemas.microsoft.com/office/drawing/2014/main" id="{63FD200F-9D77-A53A-200B-24AC5B0D745F}"/>
              </a:ext>
            </a:extLst>
          </p:cNvPr>
          <p:cNvSpPr/>
          <p:nvPr/>
        </p:nvSpPr>
        <p:spPr>
          <a:xfrm>
            <a:off x="5853268" y="5430079"/>
            <a:ext cx="4732219" cy="1177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a:solidFill>
                  <a:schemeClr val="tx1"/>
                </a:solidFill>
              </a:rPr>
              <a:t>“We have all just gotten so used to cars, I think the less we use cars and the less we are stuck in traffic the better”</a:t>
            </a:r>
            <a:endParaRPr lang="en-GB" sz="1400">
              <a:solidFill>
                <a:schemeClr val="tx1"/>
              </a:solidFill>
            </a:endParaRPr>
          </a:p>
          <a:p>
            <a:pPr algn="r"/>
            <a:r>
              <a:rPr lang="en-GB" sz="1400">
                <a:solidFill>
                  <a:schemeClr val="tx1"/>
                </a:solidFill>
              </a:rPr>
              <a:t>Frequent active traveller, 18-34</a:t>
            </a:r>
          </a:p>
        </p:txBody>
      </p:sp>
    </p:spTree>
    <p:extLst>
      <p:ext uri="{BB962C8B-B14F-4D97-AF65-F5344CB8AC3E}">
        <p14:creationId xmlns:p14="http://schemas.microsoft.com/office/powerpoint/2010/main" val="568261335"/>
      </p:ext>
    </p:extLst>
  </p:cSld>
  <p:clrMapOvr>
    <a:masterClrMapping/>
  </p:clrMapOvr>
</p:sld>
</file>

<file path=ppt/theme/theme1.xml><?xml version="1.0" encoding="utf-8"?>
<a:theme xmlns:a="http://schemas.openxmlformats.org/drawingml/2006/main" name="BT theme">
  <a:themeElements>
    <a:clrScheme name="Custom 2">
      <a:dk1>
        <a:srgbClr val="494949"/>
      </a:dk1>
      <a:lt1>
        <a:srgbClr val="FFFFFF"/>
      </a:lt1>
      <a:dk2>
        <a:srgbClr val="DE8080"/>
      </a:dk2>
      <a:lt2>
        <a:srgbClr val="E1C380"/>
      </a:lt2>
      <a:accent1>
        <a:srgbClr val="3BA9F3"/>
      </a:accent1>
      <a:accent2>
        <a:srgbClr val="37CEAC"/>
      </a:accent2>
      <a:accent3>
        <a:srgbClr val="B5CDCD"/>
      </a:accent3>
      <a:accent4>
        <a:srgbClr val="A6D9E2"/>
      </a:accent4>
      <a:accent5>
        <a:srgbClr val="99C7EC"/>
      </a:accent5>
      <a:accent6>
        <a:srgbClr val="F9C5B1"/>
      </a:accent6>
      <a:hlink>
        <a:srgbClr val="006DA6"/>
      </a:hlink>
      <a:folHlink>
        <a:srgbClr val="006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T Simple Template PPT 23.06.21" id="{8BB91AC7-E669-BA43-AF2F-703425237FA3}" vid="{7FF22697-C8F0-354F-8977-046B844FBA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f0fe18-07ea-48b1-a480-e2a98d8aae23">
      <UserInfo>
        <DisplayName>Sophie Giles</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9D51145B9F464E82E58DE813F07F43" ma:contentTypeVersion="6" ma:contentTypeDescription="Create a new document." ma:contentTypeScope="" ma:versionID="44c459b9f0aac4c394b822a9583c7162">
  <xsd:schema xmlns:xsd="http://www.w3.org/2001/XMLSchema" xmlns:xs="http://www.w3.org/2001/XMLSchema" xmlns:p="http://schemas.microsoft.com/office/2006/metadata/properties" xmlns:ns2="3cf0fe18-07ea-48b1-a480-e2a98d8aae23" xmlns:ns3="48b26926-155d-47d7-82d0-fd9173a95d3d" targetNamespace="http://schemas.microsoft.com/office/2006/metadata/properties" ma:root="true" ma:fieldsID="617ae0ab74586934c5f9a7b45e958b86" ns2:_="" ns3:_="">
    <xsd:import namespace="3cf0fe18-07ea-48b1-a480-e2a98d8aae23"/>
    <xsd:import namespace="48b26926-155d-47d7-82d0-fd9173a95d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0fe18-07ea-48b1-a480-e2a98d8aae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b26926-155d-47d7-82d0-fd9173a95d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BAE74-F3EB-49CE-AC95-C23AA7E4B493}">
  <ds:schemaRefs>
    <ds:schemaRef ds:uri="3cf0fe18-07ea-48b1-a480-e2a98d8aae23"/>
    <ds:schemaRef ds:uri="48b26926-155d-47d7-82d0-fd9173a95d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DE3B4C-3330-4781-AE60-75048FED754A}">
  <ds:schemaRefs>
    <ds:schemaRef ds:uri="3cf0fe18-07ea-48b1-a480-e2a98d8aae23"/>
    <ds:schemaRef ds:uri="48b26926-155d-47d7-82d0-fd9173a95d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4CAC29-57EA-4289-8533-C45C3AA76D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BT theme</Template>
  <TotalTime>1</TotalTime>
  <Words>2586</Words>
  <Application>Microsoft Macintosh PowerPoint</Application>
  <PresentationFormat>Widescreen</PresentationFormat>
  <Paragraphs>164</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 Color Emoji UI</vt:lpstr>
      <vt:lpstr>Arial</vt:lpstr>
      <vt:lpstr>Calibri</vt:lpstr>
      <vt:lpstr>Lato Bold</vt:lpstr>
      <vt:lpstr>Montserrat</vt:lpstr>
      <vt:lpstr>Wingdings</vt:lpstr>
      <vt:lpstr>BT theme</vt:lpstr>
      <vt:lpstr>B&amp;NES Council | Citizens’ Panel on Active Travel in Bath and North East Somerset</vt:lpstr>
      <vt:lpstr>Contents</vt:lpstr>
      <vt:lpstr>Residents’ views on encouraging active travel in BANES</vt:lpstr>
      <vt:lpstr>The need to consider changes to travel and transport in order to reduce to CO2 emissions is spontaneously recognised</vt:lpstr>
      <vt:lpstr>When prompted, the role of active transport in reducing CO2 emissions is accepted and increasing its take-up is supported</vt:lpstr>
      <vt:lpstr>But despite support for CO2 reduction, it’s the personal benefits/drawbacks that have the most impact on modal choice</vt:lpstr>
      <vt:lpstr>Therefore, personal mental and physical health benefits are the most effective inducement to active travel</vt:lpstr>
      <vt:lpstr>For similar reasons, reducing air pollution in Bath was seen as a motivating factor for active travel</vt:lpstr>
      <vt:lpstr>Investing in active travel infrastructure and reducing vehicles on the road was seen to make active travel more attractive</vt:lpstr>
      <vt:lpstr>Views on active travel infrastructure</vt:lpstr>
      <vt:lpstr>Residents’ own ideas for improving active travel infrastructure were about making active travel easier and safer</vt:lpstr>
      <vt:lpstr>Improving bicycle parking facilities is the most popular intervention, as long as accessibility concerns are dealt with</vt:lpstr>
      <vt:lpstr>Introducing better pedestrian crossings is popular, but some are concerned it could increase congestion</vt:lpstr>
      <vt:lpstr>In principle, cycles lanes are felt to be a valuable change, but there are concerns about implementation</vt:lpstr>
      <vt:lpstr>Proposals to remove on street parking are the most contentious, but many feel it is necessary to enable change</vt:lpstr>
      <vt:lpstr>After considering all the potential infrastructure changes, residents are still left with some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McNaughton Nicholls</dc:creator>
  <cp:lastModifiedBy>Lucy Bush</cp:lastModifiedBy>
  <cp:revision>2</cp:revision>
  <dcterms:created xsi:type="dcterms:W3CDTF">2021-06-28T09:40:43Z</dcterms:created>
  <dcterms:modified xsi:type="dcterms:W3CDTF">2022-11-02T09:47:08Z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0x0101003F9D51145B9F464E82E58DE813F07F43</vt:lpwstr>
  </property>
</Properties>
</file>