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51" r:id="rId4"/>
  </p:sldMasterIdLst>
  <p:notesMasterIdLst>
    <p:notesMasterId r:id="rId13"/>
  </p:notesMasterIdLst>
  <p:handoutMasterIdLst>
    <p:handoutMasterId r:id="rId14"/>
  </p:handoutMasterIdLst>
  <p:sldIdLst>
    <p:sldId id="1343" r:id="rId5"/>
    <p:sldId id="3591" r:id="rId6"/>
    <p:sldId id="3788" r:id="rId7"/>
    <p:sldId id="3771" r:id="rId8"/>
    <p:sldId id="3715" r:id="rId9"/>
    <p:sldId id="3717" r:id="rId10"/>
    <p:sldId id="423" r:id="rId11"/>
    <p:sldId id="135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61E206-E425-5EF2-2CAF-78E8CEB0F5DE}" name="Max Templer" initials="MT" userId="S::mtempler@britainthinks.com::837b35ac-07fd-4baa-b8e5-7c8f9eb35c6b" providerId="AD"/>
  <p188:author id="{2EB4D52A-E2BA-4737-002A-4BC19E5E8B3E}" name="Sophie Giles" initials="SG" userId="S::sgiles@britainthinks.com::118e39ce-3180-4262-8d60-c9698ab813e8" providerId="AD"/>
  <p188:author id="{29566447-5256-038E-9872-046EDA7522AF}" name="Lucy Bush" initials="LB" userId="S::lbush@britainthinks.com::1884a013-46bf-4558-b898-69237cb298a1" providerId="AD"/>
  <p188:author id="{C8C62370-86C7-BAC6-9FF9-D6E7C702E7EA}" name="Allie Jennings" initials="AJ" userId="S::ajennings@britainthinks.com::d05cfec8-85df-4d8b-b973-54fc7f92d822" providerId="AD"/>
  <p188:author id="{66332084-6854-0E11-1A31-85F0B200C6AC}" name="Alasdair Pearce" initials="AP" userId="S::apearce@britainthinks.com::435e086e-9bc9-4d17-985b-f11f643d8dd5" providerId="AD"/>
  <p188:author id="{F79A4188-974B-EA02-79B2-DC47D7FB6F25}" name="Gráinne Fay" initials="GF" userId="S::gfay@britainthinks.com::45e0d914-c221-4613-85bd-40a996867fd4" providerId="AD"/>
  <p188:author id="{9415CFA0-1B3C-9339-7643-5138AA7DB3DD}" name="Hana Kapetanovic" initials="HK" userId="S::hkapetanovic@britainthinks.com::3d426b85-7fd5-4043-8d2f-799a1913ad25" providerId="AD"/>
  <p188:author id="{6B6B80AA-5AE9-3225-A112-A9FD64BA8C09}" name="Molly Jeffries" initials="MJ" userId="S::mjeffries@britainthinks.com::15bd6954-e808-4a0d-88ce-e12dd8beb893" providerId="AD"/>
  <p188:author id="{967D2CAC-0A29-F8F3-0B2D-E86E7C2C34AB}" name="Shyma Zitoun" initials="SZ" userId="S::szitoun@britainthinks.com::ab3d3ddc-8a8b-4866-8e04-aab926f1297a" providerId="AD"/>
  <p188:author id="{461AE7AF-6E13-2FC9-AFB5-4172E5C6782F}" name="Holly Belcher" initials="HB" userId="S::hbelcher@britainthinks.com::7efaa787-46cc-4faa-b5c8-9fc02890cfdc" providerId="AD"/>
  <p188:author id="{1EBC7AD8-1145-8F7E-3F52-9C8E15A7A580}" name="Gemma Carroll" initials="GC" userId="4a904c6cd9ac024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5B1"/>
    <a:srgbClr val="D7F5EE"/>
    <a:srgbClr val="F8E6E6"/>
    <a:srgbClr val="828282"/>
    <a:srgbClr val="F0F5F5"/>
    <a:srgbClr val="7F7F7F"/>
    <a:srgbClr val="626262"/>
    <a:srgbClr val="DE8080"/>
    <a:srgbClr val="F1F6F6"/>
    <a:srgbClr val="D8E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94"/>
  </p:normalViewPr>
  <p:slideViewPr>
    <p:cSldViewPr snapToGrid="0">
      <p:cViewPr varScale="1">
        <p:scale>
          <a:sx n="121" d="100"/>
          <a:sy n="121" d="100"/>
        </p:scale>
        <p:origin x="63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41A369-7F6B-5041-B011-AD78D0049A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46BA7-F287-5245-8777-F98AEB93C4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B27E6-4031-9E4C-879F-11F95BCC8625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683DE-F96F-CF4D-9F53-C8B5777DA9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F9930-6B5A-404C-AA28-539C3D8895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F7E9A-0F36-3C46-96EE-BC4FE90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9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E76B6-E8BA-7645-8A24-6AB74F9F2B50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E0C61-032B-0442-AFDE-692B0718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79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E0C61-032B-0442-AFDE-692B071870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2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p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82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p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5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p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16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39B2DA-34A2-CC43-8A97-4F771BEBA501}"/>
              </a:ext>
            </a:extLst>
          </p:cNvPr>
          <p:cNvSpPr/>
          <p:nvPr userDrawn="1"/>
        </p:nvSpPr>
        <p:spPr>
          <a:xfrm>
            <a:off x="0" y="1740664"/>
            <a:ext cx="12192000" cy="511733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39139-B6CD-8B4A-8AD1-654F822CD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264" y="2224223"/>
            <a:ext cx="4403564" cy="97794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C83E83-6802-A54A-AFE4-6D7BB7E78FED}"/>
              </a:ext>
            </a:extLst>
          </p:cNvPr>
          <p:cNvCxnSpPr>
            <a:cxnSpLocks/>
          </p:cNvCxnSpPr>
          <p:nvPr userDrawn="1"/>
        </p:nvCxnSpPr>
        <p:spPr>
          <a:xfrm>
            <a:off x="707457" y="469983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AC3C-0FC1-C445-ADBE-1F52B32BA7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457" y="3475100"/>
            <a:ext cx="9036423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CLIENT &amp; PROJECT NAME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91162A-0F8B-DF4F-8E73-2B1E1E006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457" y="5117746"/>
            <a:ext cx="9036423" cy="828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Document Name &amp; Date</a:t>
            </a:r>
          </a:p>
        </p:txBody>
      </p:sp>
      <p:pic>
        <p:nvPicPr>
          <p:cNvPr id="8" name="Picture 7" descr="connect graphics@2x copy 9.png">
            <a:extLst>
              <a:ext uri="{FF2B5EF4-FFF2-40B4-BE49-F238E27FC236}">
                <a16:creationId xmlns:a16="http://schemas.microsoft.com/office/drawing/2014/main" id="{1E36F3E7-2B55-D74A-990E-67406C565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" r="1252" b="1910"/>
          <a:stretch/>
        </p:blipFill>
        <p:spPr>
          <a:xfrm>
            <a:off x="5237019" y="0"/>
            <a:ext cx="6954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5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5F13504-136D-3943-9D11-4E2D9E267D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237" y="1595966"/>
            <a:ext cx="682370" cy="615757"/>
          </a:xfrm>
          <a:prstGeom prst="rect">
            <a:avLst/>
          </a:prstGeom>
          <a:solidFill>
            <a:schemeClr val="accent3"/>
          </a:solidFill>
        </p:spPr>
        <p:txBody>
          <a:bodyPr lIns="90000" anchor="ctr" anchorCtr="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1.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2707B9-B210-A445-85C9-F04E03E671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4530" y="1592016"/>
            <a:ext cx="9846507" cy="5937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DD42DFD-B61A-C647-AC3E-B925DFB8B2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4530" y="2417413"/>
            <a:ext cx="9846506" cy="5937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4A1684D6-1376-5E42-AA28-9E5B8AE376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74530" y="3242810"/>
            <a:ext cx="9846506" cy="5937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3C20B42-9C92-354F-B2F2-5A81F72B22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86888" y="4068207"/>
            <a:ext cx="9846506" cy="5937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FA707FF9-CC68-D649-9D5D-B863A810D3E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86888" y="4893604"/>
            <a:ext cx="9846506" cy="5937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CFDC48-B866-304D-BD6D-986CC2392BE6}"/>
              </a:ext>
            </a:extLst>
          </p:cNvPr>
          <p:cNvSpPr txBox="1"/>
          <p:nvPr userDrawn="1"/>
        </p:nvSpPr>
        <p:spPr>
          <a:xfrm>
            <a:off x="920016" y="4678005"/>
            <a:ext cx="5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5.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8C246C5-ABD9-B349-BDA5-4BD49E33FD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B1AFCB9-E3B0-0949-B5A0-9D932A7FFA13}"/>
              </a:ext>
            </a:extLst>
          </p:cNvPr>
          <p:cNvSpPr/>
          <p:nvPr userDrawn="1"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B6A306-F101-674E-98C2-ED50DD8B8A91}"/>
              </a:ext>
            </a:extLst>
          </p:cNvPr>
          <p:cNvCxnSpPr/>
          <p:nvPr userDrawn="1"/>
        </p:nvCxnSpPr>
        <p:spPr>
          <a:xfrm>
            <a:off x="80428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E4289F9-89DA-2F47-AD17-084FE82226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3791" y="761543"/>
            <a:ext cx="10689032" cy="53826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findings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C6B10-884B-604F-AB3E-5C3D3D57B433}"/>
              </a:ext>
            </a:extLst>
          </p:cNvPr>
          <p:cNvSpPr txBox="1"/>
          <p:nvPr userDrawn="1"/>
        </p:nvSpPr>
        <p:spPr>
          <a:xfrm>
            <a:off x="1165860" y="232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B119A88-F3E9-034E-9022-930C17C13D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4464" y="2420376"/>
            <a:ext cx="682370" cy="6157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lIns="90000" anchor="ctr" anchorCtr="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2.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7BBA291F-D55B-024E-AD70-717E2D29AF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5579" y="3244786"/>
            <a:ext cx="682370" cy="615757"/>
          </a:xfrm>
          <a:prstGeom prst="rect">
            <a:avLst/>
          </a:prstGeom>
          <a:solidFill>
            <a:schemeClr val="accent6"/>
          </a:solidFill>
        </p:spPr>
        <p:txBody>
          <a:bodyPr lIns="90000" anchor="ctr" anchorCtr="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3.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5F4F98C-0CC1-B840-9A5E-AD0E0205610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567" y="4069196"/>
            <a:ext cx="682370" cy="615757"/>
          </a:xfrm>
          <a:prstGeom prst="rect">
            <a:avLst/>
          </a:prstGeom>
          <a:solidFill>
            <a:schemeClr val="accent5"/>
          </a:solidFill>
        </p:spPr>
        <p:txBody>
          <a:bodyPr lIns="90000" anchor="ctr" anchorCtr="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4.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72A1C7FD-AD2C-CA4C-846E-CCD70D02DE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5579" y="4893604"/>
            <a:ext cx="682370" cy="615757"/>
          </a:xfrm>
          <a:prstGeom prst="rect">
            <a:avLst/>
          </a:prstGeom>
          <a:solidFill>
            <a:schemeClr val="accent4"/>
          </a:solidFill>
        </p:spPr>
        <p:txBody>
          <a:bodyPr lIns="90000" anchor="ctr" anchorCtr="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76518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Fin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2707B9-B210-A445-85C9-F04E03E671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409" y="1621166"/>
            <a:ext cx="10704414" cy="5937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1. Click to edit Master text styles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DD42DFD-B61A-C647-AC3E-B925DFB8B2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910" y="2494736"/>
            <a:ext cx="10707408" cy="5937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2. Click to edit Master text styles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4A1684D6-1376-5E42-AA28-9E5B8AE376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1910" y="3307983"/>
            <a:ext cx="10707408" cy="593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3. Click to edit Master text styles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3C20B42-9C92-354F-B2F2-5A81F72B22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1910" y="4126637"/>
            <a:ext cx="10707408" cy="593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4. Click to edit Master text styles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FA707FF9-CC68-D649-9D5D-B863A810D3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1910" y="4954206"/>
            <a:ext cx="10707408" cy="593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5. 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9D9586-2209-0342-89C2-34C157E640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0B17FC-2D54-9F44-99D8-2A5B579D778F}"/>
              </a:ext>
            </a:extLst>
          </p:cNvPr>
          <p:cNvSpPr/>
          <p:nvPr userDrawn="1"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097D2E4-2D83-DC4C-9033-13663A6D85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3791" y="761543"/>
            <a:ext cx="10689032" cy="53826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findings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C8BEB-8A29-7246-9773-7FB8F1E49DAB}"/>
              </a:ext>
            </a:extLst>
          </p:cNvPr>
          <p:cNvCxnSpPr/>
          <p:nvPr userDrawn="1"/>
        </p:nvCxnSpPr>
        <p:spPr>
          <a:xfrm>
            <a:off x="80428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65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64CBF50-1A7B-7143-8948-CDFD63A0F3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1701" y="1542697"/>
            <a:ext cx="10782472" cy="916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5C7305B-A2B7-AA4D-896A-7591B35AAA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1701" y="2655076"/>
            <a:ext cx="10782471" cy="916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F0A1E4-BD30-514D-B900-97F328450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9001" y="3767455"/>
            <a:ext cx="10782471" cy="916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7E263A3-896D-704F-8F8A-9E6499B6BE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3791" y="761543"/>
            <a:ext cx="10782472" cy="53826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findings 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E7875DA-6129-0040-ABCF-E4B580E0A5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2251" y="4879834"/>
            <a:ext cx="10782471" cy="9169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4E8F32-1750-7B4B-8644-795BAB8BCE71}"/>
              </a:ext>
            </a:extLst>
          </p:cNvPr>
          <p:cNvCxnSpPr/>
          <p:nvPr userDrawn="1"/>
        </p:nvCxnSpPr>
        <p:spPr>
          <a:xfrm>
            <a:off x="793268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0215EDF-8A88-8244-8B42-E20F22B8C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689726-1E43-8B4F-B3FB-9C1978648CB3}"/>
              </a:ext>
            </a:extLst>
          </p:cNvPr>
          <p:cNvSpPr/>
          <p:nvPr userDrawn="1"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13310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0B02E9-573C-E446-9BB3-03930350AD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563CE4-0803-3840-981E-9C94F79B8FBC}"/>
              </a:ext>
            </a:extLst>
          </p:cNvPr>
          <p:cNvSpPr/>
          <p:nvPr userDrawn="1"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7258F1-E97B-8B42-82AA-F9069C8FD0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285" y="1656983"/>
            <a:ext cx="10699856" cy="39504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308CFFF-35F0-0544-898F-92858AFCC5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285" y="481184"/>
            <a:ext cx="10699856" cy="7929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heading 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76D481F-ED51-E74A-A1FB-41014E8BB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285" y="5978123"/>
            <a:ext cx="9541795" cy="5507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9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27825B-A8D9-184A-B846-84F474477168}"/>
              </a:ext>
            </a:extLst>
          </p:cNvPr>
          <p:cNvCxnSpPr/>
          <p:nvPr userDrawn="1"/>
        </p:nvCxnSpPr>
        <p:spPr>
          <a:xfrm>
            <a:off x="80428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59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AE969E1-E0CD-CC4B-A1F1-A8142E1DC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1A3067-B131-414A-927A-CF488C655CE9}"/>
              </a:ext>
            </a:extLst>
          </p:cNvPr>
          <p:cNvSpPr/>
          <p:nvPr userDrawn="1"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756C6C-6F6D-8E4C-B204-873571A8EB50}"/>
              </a:ext>
            </a:extLst>
          </p:cNvPr>
          <p:cNvCxnSpPr>
            <a:cxnSpLocks/>
          </p:cNvCxnSpPr>
          <p:nvPr userDrawn="1"/>
        </p:nvCxnSpPr>
        <p:spPr>
          <a:xfrm flipH="1">
            <a:off x="6733055" y="1102710"/>
            <a:ext cx="7937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onnect graphics@2x.png">
            <a:extLst>
              <a:ext uri="{FF2B5EF4-FFF2-40B4-BE49-F238E27FC236}">
                <a16:creationId xmlns:a16="http://schemas.microsoft.com/office/drawing/2014/main" id="{EB4D667B-FB3F-A243-B31B-3AA5CC8B8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207" r="11013" b="-207"/>
          <a:stretch/>
        </p:blipFill>
        <p:spPr>
          <a:xfrm flipH="1">
            <a:off x="-1" y="2492895"/>
            <a:ext cx="3723701" cy="5651017"/>
          </a:xfrm>
          <a:prstGeom prst="rect">
            <a:avLst/>
          </a:prstGeom>
        </p:spPr>
      </p:pic>
      <p:pic>
        <p:nvPicPr>
          <p:cNvPr id="18" name="Picture 17" descr="connect graphics@2x.png">
            <a:extLst>
              <a:ext uri="{FF2B5EF4-FFF2-40B4-BE49-F238E27FC236}">
                <a16:creationId xmlns:a16="http://schemas.microsoft.com/office/drawing/2014/main" id="{2D081C20-F107-144A-A91B-D0688F651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207" r="11013" b="-207"/>
          <a:stretch/>
        </p:blipFill>
        <p:spPr>
          <a:xfrm rot="5400000">
            <a:off x="8355801" y="2244524"/>
            <a:ext cx="3723701" cy="5651017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761C2B8-7CD8-2349-B9DC-98D1BCFE6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285" y="481184"/>
            <a:ext cx="10699856" cy="7929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heading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443B41-D354-384B-AF60-49B743096084}"/>
              </a:ext>
            </a:extLst>
          </p:cNvPr>
          <p:cNvCxnSpPr/>
          <p:nvPr userDrawn="1"/>
        </p:nvCxnSpPr>
        <p:spPr>
          <a:xfrm>
            <a:off x="550201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FE34EEB-82C4-8C44-8D8A-BB80377A3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285" y="1656983"/>
            <a:ext cx="10699856" cy="39504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944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8964-CBDF-49F3-BCB8-E055D360FB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9CBC331-4DD0-48E4-B7D8-6882652576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915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07B6FC21-8C67-D24E-BF17-333BC8D3A5E1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6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A4A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6A4D76-8C1D-494A-B2B6-65995C666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F65A4-6F2C-8846-9F78-B761D0EA2CEC}"/>
              </a:ext>
            </a:extLst>
          </p:cNvPr>
          <p:cNvSpPr/>
          <p:nvPr userDrawn="1"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C54C5-49C7-6747-B217-A7272F6D0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98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0B02E9-573C-E446-9BB3-03930350AD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563CE4-0803-3840-981E-9C94F79B8FBC}"/>
              </a:ext>
            </a:extLst>
          </p:cNvPr>
          <p:cNvSpPr/>
          <p:nvPr userDrawn="1"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425E85F-23EA-5847-A5AC-3580EF566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285" y="5977542"/>
            <a:ext cx="9529438" cy="55073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9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5E8A0B-6C11-8A43-9682-2FC0A51712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285" y="481184"/>
            <a:ext cx="10699856" cy="7929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heading 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CAAA4B-F6BA-0A42-B5DA-BC0DA7D687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285" y="1656983"/>
            <a:ext cx="10699856" cy="39504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3164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EDAE84-8D32-4342-86A4-0368075AE710}"/>
              </a:ext>
            </a:extLst>
          </p:cNvPr>
          <p:cNvSpPr/>
          <p:nvPr userDrawn="1"/>
        </p:nvSpPr>
        <p:spPr>
          <a:xfrm>
            <a:off x="420" y="-3594"/>
            <a:ext cx="12191580" cy="1277738"/>
          </a:xfrm>
          <a:prstGeom prst="rect">
            <a:avLst/>
          </a:prstGeom>
          <a:solidFill>
            <a:srgbClr val="B5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71B78E-F5C4-BA45-B3A3-AD6B3EC1B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4EE263-1C2F-694F-A268-B0AA823D599D}"/>
              </a:ext>
            </a:extLst>
          </p:cNvPr>
          <p:cNvCxnSpPr/>
          <p:nvPr userDrawn="1"/>
        </p:nvCxnSpPr>
        <p:spPr>
          <a:xfrm>
            <a:off x="80428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411536A-C599-0245-B1B6-567CBB2329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285" y="481184"/>
            <a:ext cx="10699856" cy="7929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heading 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C933B6D-C66D-ED40-9B68-E381AA6F4D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285" y="1656983"/>
            <a:ext cx="10699856" cy="39504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6043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EDAE84-8D32-4342-86A4-0368075AE710}"/>
              </a:ext>
            </a:extLst>
          </p:cNvPr>
          <p:cNvSpPr/>
          <p:nvPr userDrawn="1"/>
        </p:nvSpPr>
        <p:spPr>
          <a:xfrm>
            <a:off x="420" y="-3594"/>
            <a:ext cx="12191580" cy="12777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61D9AF-9390-174B-9C23-BC7B3E5CA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31E41F-4910-3547-8C85-7F46675121F1}"/>
              </a:ext>
            </a:extLst>
          </p:cNvPr>
          <p:cNvCxnSpPr/>
          <p:nvPr userDrawn="1"/>
        </p:nvCxnSpPr>
        <p:spPr>
          <a:xfrm>
            <a:off x="80428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017CB34-15FC-5348-BFD1-CC4FA1217F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285" y="481184"/>
            <a:ext cx="10699856" cy="7929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heading 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F0A4812-308B-B843-8A7D-010FC33B5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285" y="1656983"/>
            <a:ext cx="10699856" cy="39504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6195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EDAE84-8D32-4342-86A4-0368075AE710}"/>
              </a:ext>
            </a:extLst>
          </p:cNvPr>
          <p:cNvSpPr/>
          <p:nvPr userDrawn="1"/>
        </p:nvSpPr>
        <p:spPr>
          <a:xfrm>
            <a:off x="420" y="-3593"/>
            <a:ext cx="12191580" cy="12777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DE8A04-7113-194D-93EF-D1C2457E0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678540-BE90-944A-AEFA-591EE5409C5F}"/>
              </a:ext>
            </a:extLst>
          </p:cNvPr>
          <p:cNvCxnSpPr/>
          <p:nvPr userDrawn="1"/>
        </p:nvCxnSpPr>
        <p:spPr>
          <a:xfrm>
            <a:off x="80428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C8CB89F-49A4-F046-B264-1A3E66CAC8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285" y="481184"/>
            <a:ext cx="10699856" cy="7929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heading 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0B8A68E-2F4E-8D43-BA6F-E017297FFC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285" y="1656983"/>
            <a:ext cx="10699856" cy="39504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4559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39B2DA-34A2-CC43-8A97-4F771BEBA501}"/>
              </a:ext>
            </a:extLst>
          </p:cNvPr>
          <p:cNvSpPr/>
          <p:nvPr userDrawn="1"/>
        </p:nvSpPr>
        <p:spPr>
          <a:xfrm>
            <a:off x="0" y="1740664"/>
            <a:ext cx="12192000" cy="511733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39139-B6CD-8B4A-8AD1-654F822CD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264" y="2224223"/>
            <a:ext cx="4403564" cy="97794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C83E83-6802-A54A-AFE4-6D7BB7E78FED}"/>
              </a:ext>
            </a:extLst>
          </p:cNvPr>
          <p:cNvCxnSpPr>
            <a:cxnSpLocks/>
          </p:cNvCxnSpPr>
          <p:nvPr userDrawn="1"/>
        </p:nvCxnSpPr>
        <p:spPr>
          <a:xfrm>
            <a:off x="707457" y="469983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AC3C-0FC1-C445-ADBE-1F52B32BA7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457" y="3475100"/>
            <a:ext cx="9036423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CLIENT &amp; PROJECT NAME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91162A-0F8B-DF4F-8E73-2B1E1E006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457" y="5117746"/>
            <a:ext cx="9036423" cy="828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Document Name &amp; Date</a:t>
            </a:r>
          </a:p>
        </p:txBody>
      </p:sp>
    </p:spTree>
    <p:extLst>
      <p:ext uri="{BB962C8B-B14F-4D97-AF65-F5344CB8AC3E}">
        <p14:creationId xmlns:p14="http://schemas.microsoft.com/office/powerpoint/2010/main" val="180512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EDAE84-8D32-4342-86A4-0368075AE710}"/>
              </a:ext>
            </a:extLst>
          </p:cNvPr>
          <p:cNvSpPr/>
          <p:nvPr userDrawn="1"/>
        </p:nvSpPr>
        <p:spPr>
          <a:xfrm>
            <a:off x="420" y="-3593"/>
            <a:ext cx="12191580" cy="1277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C1D96A-62AF-6946-A75A-8E3253E1E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D21D-6816-D04F-9FF6-2A00607985D4}"/>
              </a:ext>
            </a:extLst>
          </p:cNvPr>
          <p:cNvCxnSpPr/>
          <p:nvPr userDrawn="1"/>
        </p:nvCxnSpPr>
        <p:spPr>
          <a:xfrm>
            <a:off x="80428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CBD7D84-A183-AA45-B462-6478FFCDC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285" y="481184"/>
            <a:ext cx="10699856" cy="7929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heading 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3175A9E-D9DF-2B40-B7F6-3CA56D717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285" y="1656983"/>
            <a:ext cx="10699856" cy="39504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5103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85A5532-E6B5-384A-B4FB-CCC595F875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0840" y="1522488"/>
            <a:ext cx="9838868" cy="280418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ctr">
              <a:buNone/>
              <a:defRPr sz="32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Statement page 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050CC1-53BE-624A-A77D-443CEBB41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975CC3-18B3-E243-AB85-A3ACB281301A}"/>
              </a:ext>
            </a:extLst>
          </p:cNvPr>
          <p:cNvSpPr/>
          <p:nvPr userDrawn="1"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09F5D8-04E0-2740-8FD2-0451D087F3C1}"/>
              </a:ext>
            </a:extLst>
          </p:cNvPr>
          <p:cNvCxnSpPr/>
          <p:nvPr userDrawn="1"/>
        </p:nvCxnSpPr>
        <p:spPr>
          <a:xfrm>
            <a:off x="550201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471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F3684D1-5871-A848-85E5-D6E4BF8C03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56462" y="0"/>
            <a:ext cx="4935538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249A293-0D2F-6A42-A416-46E546C5EB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285" y="481184"/>
            <a:ext cx="6065145" cy="7929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heading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27EBB8-6E18-E24C-B484-665CFFFF7DF6}"/>
              </a:ext>
            </a:extLst>
          </p:cNvPr>
          <p:cNvCxnSpPr/>
          <p:nvPr userDrawn="1"/>
        </p:nvCxnSpPr>
        <p:spPr>
          <a:xfrm>
            <a:off x="80428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BE48A71-0A33-1B4C-8BA3-84794B901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285" y="1656983"/>
            <a:ext cx="6065145" cy="435519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40337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C6EC7-6012-B747-9121-263E81DC2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935538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8" name="Picture 7" descr="connect graphics@2x.png">
            <a:extLst>
              <a:ext uri="{FF2B5EF4-FFF2-40B4-BE49-F238E27FC236}">
                <a16:creationId xmlns:a16="http://schemas.microsoft.com/office/drawing/2014/main" id="{0CEDD445-A56E-CB4B-848B-60E5646B9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207" r="11013" b="-207"/>
          <a:stretch/>
        </p:blipFill>
        <p:spPr>
          <a:xfrm>
            <a:off x="9683728" y="-616199"/>
            <a:ext cx="2544213" cy="3861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A265A4-D8EA-B94A-B73D-5CA6B8992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1578E10-CA90-8947-8D4B-FEA6597BE8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2025" y="481184"/>
            <a:ext cx="6065145" cy="7929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heading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7116C7-4177-8D4B-8775-B3B9963E4C83}"/>
              </a:ext>
            </a:extLst>
          </p:cNvPr>
          <p:cNvCxnSpPr/>
          <p:nvPr userDrawn="1"/>
        </p:nvCxnSpPr>
        <p:spPr>
          <a:xfrm>
            <a:off x="558202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A48EA2B-31C8-E34E-A247-8537431D00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3286" y="1656983"/>
            <a:ext cx="6073884" cy="435519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8775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3C9E8A2-39D2-3F43-9863-3722E671D0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3136" y="1669662"/>
            <a:ext cx="3836476" cy="1083770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DA9CC42-1F3C-C049-872B-EFDB96254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91109" y="3098942"/>
            <a:ext cx="3820530" cy="1083770"/>
          </a:xfrm>
          <a:prstGeom prst="rect">
            <a:avLst/>
          </a:prstGeom>
          <a:solidFill>
            <a:schemeClr val="accent5"/>
          </a:solidFill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D97F220-F25A-0941-A9E2-0B14CBF0F6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99082" y="4483733"/>
            <a:ext cx="3820530" cy="1083770"/>
          </a:xfrm>
          <a:prstGeom prst="rect">
            <a:avLst/>
          </a:prstGeom>
          <a:solidFill>
            <a:schemeClr val="accent6"/>
          </a:solidFill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ABD5FD8-6E6F-0040-9D4F-2037B117C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8D3D10E-408C-6E4B-B630-FB115BB8C5DD}"/>
              </a:ext>
            </a:extLst>
          </p:cNvPr>
          <p:cNvSpPr/>
          <p:nvPr userDrawn="1"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DD3512C-D825-7C4B-8360-C59C1CB6DA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285" y="1656983"/>
            <a:ext cx="6625215" cy="395045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A0EDCD-B0CF-0C4E-970E-A311C82B5E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4285" y="481184"/>
            <a:ext cx="10699856" cy="7929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heading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0D6608-4A16-A04B-B9DF-86508DD3A63A}"/>
              </a:ext>
            </a:extLst>
          </p:cNvPr>
          <p:cNvCxnSpPr/>
          <p:nvPr userDrawn="1"/>
        </p:nvCxnSpPr>
        <p:spPr>
          <a:xfrm>
            <a:off x="80428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1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0227FB-4E90-E647-BE9F-162B3129E7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64000" y="0"/>
            <a:ext cx="4064000" cy="342290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E8E3E-A412-624C-B6E8-4CE671C9415F}"/>
              </a:ext>
            </a:extLst>
          </p:cNvPr>
          <p:cNvSpPr/>
          <p:nvPr userDrawn="1"/>
        </p:nvSpPr>
        <p:spPr>
          <a:xfrm>
            <a:off x="0" y="0"/>
            <a:ext cx="4064000" cy="3429000"/>
          </a:xfrm>
          <a:prstGeom prst="rect">
            <a:avLst/>
          </a:prstGeom>
          <a:solidFill>
            <a:srgbClr val="F9C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D9A95-235C-4847-BC5F-D4D75D6EE518}"/>
              </a:ext>
            </a:extLst>
          </p:cNvPr>
          <p:cNvSpPr/>
          <p:nvPr userDrawn="1"/>
        </p:nvSpPr>
        <p:spPr>
          <a:xfrm>
            <a:off x="4064000" y="3429000"/>
            <a:ext cx="4064000" cy="3429000"/>
          </a:xfrm>
          <a:prstGeom prst="rect">
            <a:avLst/>
          </a:prstGeom>
          <a:solidFill>
            <a:srgbClr val="99C7EC"/>
          </a:solidFill>
          <a:ln>
            <a:solidFill>
              <a:srgbClr val="99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DBBF5-DBE7-2B44-80DB-EE3E67B822E7}"/>
              </a:ext>
            </a:extLst>
          </p:cNvPr>
          <p:cNvSpPr/>
          <p:nvPr userDrawn="1"/>
        </p:nvSpPr>
        <p:spPr>
          <a:xfrm>
            <a:off x="8128000" y="0"/>
            <a:ext cx="4064000" cy="3429000"/>
          </a:xfrm>
          <a:prstGeom prst="rect">
            <a:avLst/>
          </a:prstGeom>
          <a:solidFill>
            <a:srgbClr val="B5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8ED5E6EE-6343-9541-91D5-23C555DBA4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546" y="782408"/>
            <a:ext cx="921871" cy="7603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0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0">
                <a:solidFill>
                  <a:schemeClr val="bg1"/>
                </a:solidFill>
              </a:defRPr>
            </a:lvl2pPr>
            <a:lvl3pPr>
              <a:defRPr sz="5000">
                <a:solidFill>
                  <a:schemeClr val="bg1"/>
                </a:solidFill>
              </a:defRPr>
            </a:lvl3pPr>
            <a:lvl4pPr>
              <a:defRPr sz="5000">
                <a:solidFill>
                  <a:schemeClr val="bg1"/>
                </a:solidFill>
              </a:defRPr>
            </a:lvl4pPr>
            <a:lvl5pPr>
              <a:defRPr sz="5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FEFC8E48-CE25-A04A-AB28-8560B5BC9C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5908" y="4311591"/>
            <a:ext cx="921871" cy="7603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0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0">
                <a:solidFill>
                  <a:schemeClr val="bg1"/>
                </a:solidFill>
              </a:defRPr>
            </a:lvl2pPr>
            <a:lvl3pPr>
              <a:defRPr sz="5000">
                <a:solidFill>
                  <a:schemeClr val="bg1"/>
                </a:solidFill>
              </a:defRPr>
            </a:lvl3pPr>
            <a:lvl4pPr>
              <a:defRPr sz="5000">
                <a:solidFill>
                  <a:schemeClr val="bg1"/>
                </a:solidFill>
              </a:defRPr>
            </a:lvl4pPr>
            <a:lvl5pPr>
              <a:defRPr sz="5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D77CDBE5-00FF-4945-8AEB-8DD0E43FF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59678" y="913733"/>
            <a:ext cx="921871" cy="7603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0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0">
                <a:solidFill>
                  <a:schemeClr val="bg1"/>
                </a:solidFill>
              </a:defRPr>
            </a:lvl2pPr>
            <a:lvl3pPr>
              <a:defRPr sz="5000">
                <a:solidFill>
                  <a:schemeClr val="bg1"/>
                </a:solidFill>
              </a:defRPr>
            </a:lvl3pPr>
            <a:lvl4pPr>
              <a:defRPr sz="5000">
                <a:solidFill>
                  <a:schemeClr val="bg1"/>
                </a:solidFill>
              </a:defRPr>
            </a:lvl4pPr>
            <a:lvl5pPr>
              <a:defRPr sz="5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540E0B7F-30EA-C342-9E0C-8F43841AE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546" y="1645044"/>
            <a:ext cx="2643946" cy="12444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0">
                <a:solidFill>
                  <a:schemeClr val="bg1"/>
                </a:solidFill>
              </a:defRPr>
            </a:lvl2pPr>
            <a:lvl3pPr>
              <a:defRPr sz="5000">
                <a:solidFill>
                  <a:schemeClr val="bg1"/>
                </a:solidFill>
              </a:defRPr>
            </a:lvl3pPr>
            <a:lvl4pPr>
              <a:defRPr sz="5000">
                <a:solidFill>
                  <a:schemeClr val="bg1"/>
                </a:solidFill>
              </a:defRPr>
            </a:lvl4pPr>
            <a:lvl5pPr>
              <a:defRPr sz="5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06C45FF9-DE69-B94B-8DD3-6768E4A5C1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908" y="5167008"/>
            <a:ext cx="2643946" cy="12444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0">
                <a:solidFill>
                  <a:schemeClr val="bg1"/>
                </a:solidFill>
              </a:defRPr>
            </a:lvl2pPr>
            <a:lvl3pPr>
              <a:defRPr sz="5000">
                <a:solidFill>
                  <a:schemeClr val="bg1"/>
                </a:solidFill>
              </a:defRPr>
            </a:lvl3pPr>
            <a:lvl4pPr>
              <a:defRPr sz="5000">
                <a:solidFill>
                  <a:schemeClr val="bg1"/>
                </a:solidFill>
              </a:defRPr>
            </a:lvl4pPr>
            <a:lvl5pPr>
              <a:defRPr sz="5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9D15720-B36C-F04C-A831-B21E9BE071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59678" y="1716503"/>
            <a:ext cx="2643946" cy="12444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0">
                <a:solidFill>
                  <a:schemeClr val="bg1"/>
                </a:solidFill>
              </a:defRPr>
            </a:lvl2pPr>
            <a:lvl3pPr>
              <a:defRPr sz="5000">
                <a:solidFill>
                  <a:schemeClr val="bg1"/>
                </a:solidFill>
              </a:defRPr>
            </a:lvl3pPr>
            <a:lvl4pPr>
              <a:defRPr sz="5000">
                <a:solidFill>
                  <a:schemeClr val="bg1"/>
                </a:solidFill>
              </a:defRPr>
            </a:lvl4pPr>
            <a:lvl5pPr>
              <a:defRPr sz="5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DB6A7E25-C24F-D942-A797-BD71190D770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3425952"/>
            <a:ext cx="4064000" cy="3429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F651C119-EF75-C24A-BBC3-B36C68AD730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23936" y="3425952"/>
            <a:ext cx="4068064" cy="3429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3775140-18A3-2845-A655-65730FCEA09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9448800" y="64926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6A4D76-8C1D-494A-B2B6-65995C666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48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7E9DAF0-358F-8B40-A142-B2A850C5A9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4584" y="3081483"/>
            <a:ext cx="4924933" cy="2355199"/>
          </a:xfrm>
          <a:prstGeom prst="rect">
            <a:avLst/>
          </a:prstGeom>
          <a:solidFill>
            <a:schemeClr val="accent3"/>
          </a:solidFill>
        </p:spPr>
        <p:txBody>
          <a:bodyPr vert="horz" anchor="t">
            <a:noAutofit/>
          </a:bodyPr>
          <a:lstStyle>
            <a:lvl1pPr marL="0" indent="0" algn="l">
              <a:buNone/>
              <a:defRPr sz="16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73E57AD-26BF-564A-AADE-8D3121EAB8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285" y="2435490"/>
            <a:ext cx="4915232" cy="527288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140EFD8C-7778-7249-9B63-2692AB3D2E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8438" y="2421311"/>
            <a:ext cx="4895703" cy="541467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B71E472-431A-B143-ABF1-5AB6768585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1753D12-546A-5D45-AA1F-F3A9F3A0BAF6}"/>
              </a:ext>
            </a:extLst>
          </p:cNvPr>
          <p:cNvSpPr/>
          <p:nvPr userDrawn="1"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8DE3E9-9C82-A741-AAB6-1F4714FBEC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285" y="1656984"/>
            <a:ext cx="10699856" cy="5880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8FD1617-E764-8147-9974-87DCEF3C5E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4285" y="481184"/>
            <a:ext cx="10699856" cy="7929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heading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E54DC-A5DD-6F45-AD5D-ADD7F00DEDDD}"/>
              </a:ext>
            </a:extLst>
          </p:cNvPr>
          <p:cNvCxnSpPr/>
          <p:nvPr userDrawn="1"/>
        </p:nvCxnSpPr>
        <p:spPr>
          <a:xfrm>
            <a:off x="80428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D9AE625-2CC9-634D-959F-A94F8430EC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8438" y="3081482"/>
            <a:ext cx="4924933" cy="2355199"/>
          </a:xfrm>
          <a:prstGeom prst="rect">
            <a:avLst/>
          </a:prstGeom>
          <a:solidFill>
            <a:schemeClr val="accent6"/>
          </a:solidFill>
        </p:spPr>
        <p:txBody>
          <a:bodyPr vert="horz" anchor="t">
            <a:noAutofit/>
          </a:bodyPr>
          <a:lstStyle>
            <a:lvl1pPr marL="0" indent="0" algn="l">
              <a:buNone/>
              <a:defRPr sz="16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856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EC12FC5-9B63-7A4F-AF05-6D1F36542D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4285" y="4706271"/>
            <a:ext cx="2599314" cy="1119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0CD07AC-9D38-B24D-A042-D9523EB993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285" y="3397726"/>
            <a:ext cx="2599314" cy="1123994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475788B-029D-274E-98ED-7EC8B87553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285" y="2122616"/>
            <a:ext cx="2599314" cy="1119601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64CBF50-1A7B-7143-8948-CDFD63A0F3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19500" y="2121211"/>
            <a:ext cx="7933161" cy="1121006"/>
          </a:xfrm>
          <a:prstGeom prst="rect">
            <a:avLst/>
          </a:prstGeom>
          <a:solidFill>
            <a:schemeClr val="accent6"/>
          </a:solidFill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5C7305B-A2B7-AA4D-896A-7591B35AAA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7534" y="3429000"/>
            <a:ext cx="7967161" cy="1119599"/>
          </a:xfrm>
          <a:prstGeom prst="rect">
            <a:avLst/>
          </a:prstGeom>
          <a:solidFill>
            <a:schemeClr val="accent3"/>
          </a:solidFill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F0A1E4-BD30-514D-B900-97F328450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81981" y="4759719"/>
            <a:ext cx="7967161" cy="1055135"/>
          </a:xfrm>
          <a:prstGeom prst="rect">
            <a:avLst/>
          </a:prstGeom>
          <a:solidFill>
            <a:schemeClr val="accent5"/>
          </a:solidFill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EB0EDF-F146-DE4F-93DB-B3433709EF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EBDDE26-CD1E-1D47-A200-FA39CE5CE9DA}"/>
              </a:ext>
            </a:extLst>
          </p:cNvPr>
          <p:cNvSpPr/>
          <p:nvPr userDrawn="1"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0214C2C-FBD9-D34D-B9C4-CF82C80FAC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285" y="1656984"/>
            <a:ext cx="10699856" cy="37118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531992C-F612-CB44-B52F-5C667F70A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4285" y="481184"/>
            <a:ext cx="10699856" cy="7929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heading 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090921-8AFE-E54C-AC7E-E1F212786E4B}"/>
              </a:ext>
            </a:extLst>
          </p:cNvPr>
          <p:cNvCxnSpPr/>
          <p:nvPr userDrawn="1"/>
        </p:nvCxnSpPr>
        <p:spPr>
          <a:xfrm>
            <a:off x="80428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299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E5E531-41E4-9345-8A23-6CA14E85A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1481" cy="7147169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B41E740-9252-5A49-A267-1C94396971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7258" y="2941534"/>
            <a:ext cx="3401122" cy="762718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9B3C28B-2A7E-CF42-94D1-F562F8CF81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7258" y="4142777"/>
            <a:ext cx="3746810" cy="2715223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err="1"/>
              <a:t>info@britainthinks.com</a:t>
            </a:r>
            <a:r>
              <a:rPr lang="en-GB"/>
              <a:t> </a:t>
            </a:r>
          </a:p>
          <a:p>
            <a:pPr lvl="0"/>
            <a:r>
              <a:rPr lang="en-GB"/>
              <a:t>T: +44 (0)20 7845 5880</a:t>
            </a:r>
          </a:p>
          <a:p>
            <a:pPr lvl="0"/>
            <a:r>
              <a:rPr lang="en-GB" err="1"/>
              <a:t>www.britainthinks.com</a:t>
            </a:r>
            <a:endParaRPr lang="en-GB"/>
          </a:p>
          <a:p>
            <a:pPr lvl="0"/>
            <a:r>
              <a:rPr lang="en-GB" err="1"/>
              <a:t>BritainThinks</a:t>
            </a:r>
            <a:br>
              <a:rPr lang="en-GB"/>
            </a:br>
            <a:r>
              <a:rPr lang="en-GB"/>
              <a:t>West Wing</a:t>
            </a:r>
            <a:br>
              <a:rPr lang="en-GB"/>
            </a:br>
            <a:r>
              <a:rPr lang="en-GB"/>
              <a:t>Somerset House</a:t>
            </a:r>
            <a:br>
              <a:rPr lang="en-GB"/>
            </a:br>
            <a:r>
              <a:rPr lang="en-GB"/>
              <a:t>London</a:t>
            </a:r>
            <a:br>
              <a:rPr lang="en-GB"/>
            </a:br>
            <a:r>
              <a:rPr lang="en-GB"/>
              <a:t>WC2R 1LA</a:t>
            </a:r>
            <a:br>
              <a:rPr lang="en-GB"/>
            </a:br>
            <a:r>
              <a:rPr lang="en-GB"/>
              <a:t>United Kingdom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54577A-C7B6-2548-99A2-680CE421AB07}"/>
              </a:ext>
            </a:extLst>
          </p:cNvPr>
          <p:cNvCxnSpPr/>
          <p:nvPr userDrawn="1"/>
        </p:nvCxnSpPr>
        <p:spPr>
          <a:xfrm>
            <a:off x="7477258" y="3913572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092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7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99"/>
          <p:cNvSpPr/>
          <p:nvPr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A3A3A3"/>
                </a:solidFill>
                <a:latin typeface="Arial"/>
                <a:ea typeface="Arial"/>
                <a:cs typeface="Arial"/>
                <a:sym typeface="Arial"/>
              </a:rPr>
              <a:t>Private &amp; Confidential </a:t>
            </a:r>
            <a:endParaRPr/>
          </a:p>
        </p:txBody>
      </p:sp>
      <p:sp>
        <p:nvSpPr>
          <p:cNvPr id="43" name="Google Shape;43;p199"/>
          <p:cNvSpPr txBox="1">
            <a:spLocks noGrp="1"/>
          </p:cNvSpPr>
          <p:nvPr>
            <p:ph type="body" idx="1"/>
          </p:nvPr>
        </p:nvSpPr>
        <p:spPr>
          <a:xfrm>
            <a:off x="804285" y="5977542"/>
            <a:ext cx="9529438" cy="55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4A4A"/>
              </a:buClr>
              <a:buSzPts val="900"/>
              <a:buNone/>
              <a:defRPr sz="9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4A4A"/>
              </a:buClr>
              <a:buSzPts val="5400"/>
              <a:buNone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4A4A"/>
              </a:buClr>
              <a:buSzPts val="5400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4A4A"/>
              </a:buClr>
              <a:buSzPts val="5400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4A4A"/>
              </a:buClr>
              <a:buSzPts val="5400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9"/>
          <p:cNvSpPr txBox="1">
            <a:spLocks noGrp="1"/>
          </p:cNvSpPr>
          <p:nvPr>
            <p:ph type="body" idx="2"/>
          </p:nvPr>
        </p:nvSpPr>
        <p:spPr>
          <a:xfrm>
            <a:off x="804285" y="481184"/>
            <a:ext cx="10699856" cy="7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4A4A"/>
              </a:buClr>
              <a:buSzPts val="2800"/>
              <a:buNone/>
              <a:defRPr sz="2800" b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4A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4A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4A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4A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9"/>
          <p:cNvSpPr txBox="1">
            <a:spLocks noGrp="1"/>
          </p:cNvSpPr>
          <p:nvPr>
            <p:ph type="body" idx="3"/>
          </p:nvPr>
        </p:nvSpPr>
        <p:spPr>
          <a:xfrm>
            <a:off x="804285" y="1656983"/>
            <a:ext cx="10699856" cy="395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4A4A"/>
              </a:buClr>
              <a:buSzPts val="1800"/>
              <a:buFont typeface="Arial"/>
              <a:buNone/>
              <a:defRPr sz="18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4A4A"/>
              </a:buClr>
              <a:buSzPts val="5400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4A4A"/>
              </a:buClr>
              <a:buSzPts val="5400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A4A4A"/>
              </a:buClr>
              <a:buSzPts val="5400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07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39B2DA-34A2-CC43-8A97-4F771BEBA50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39139-B6CD-8B4A-8AD1-654F822CD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0947" y="1512630"/>
            <a:ext cx="5647465" cy="12541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C83E83-6802-A54A-AFE4-6D7BB7E78FED}"/>
              </a:ext>
            </a:extLst>
          </p:cNvPr>
          <p:cNvCxnSpPr>
            <a:cxnSpLocks/>
          </p:cNvCxnSpPr>
          <p:nvPr userDrawn="1"/>
        </p:nvCxnSpPr>
        <p:spPr>
          <a:xfrm>
            <a:off x="5343635" y="441828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AC3C-0FC1-C445-ADBE-1F52B32BA7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3496" y="3279577"/>
            <a:ext cx="9036423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CLIENT &amp; PROJECT NAME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91162A-0F8B-DF4F-8E73-2B1E1E006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3496" y="4770228"/>
            <a:ext cx="9036423" cy="828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Document Name &amp; Date</a:t>
            </a:r>
          </a:p>
        </p:txBody>
      </p:sp>
    </p:spTree>
    <p:extLst>
      <p:ext uri="{BB962C8B-B14F-4D97-AF65-F5344CB8AC3E}">
        <p14:creationId xmlns:p14="http://schemas.microsoft.com/office/powerpoint/2010/main" val="302131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39B2DA-34A2-CC43-8A97-4F771BEBA501}"/>
              </a:ext>
            </a:extLst>
          </p:cNvPr>
          <p:cNvSpPr/>
          <p:nvPr userDrawn="1"/>
        </p:nvSpPr>
        <p:spPr>
          <a:xfrm>
            <a:off x="0" y="1740664"/>
            <a:ext cx="12192000" cy="5117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4A4A4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C83E83-6802-A54A-AFE4-6D7BB7E78FED}"/>
              </a:ext>
            </a:extLst>
          </p:cNvPr>
          <p:cNvCxnSpPr>
            <a:cxnSpLocks/>
          </p:cNvCxnSpPr>
          <p:nvPr userDrawn="1"/>
        </p:nvCxnSpPr>
        <p:spPr>
          <a:xfrm>
            <a:off x="707457" y="469983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AC3C-0FC1-C445-ADBE-1F52B32BA7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457" y="3475100"/>
            <a:ext cx="9036423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4A4A4A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CLIENT &amp; PROJECT NAME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91162A-0F8B-DF4F-8E73-2B1E1E006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457" y="5117746"/>
            <a:ext cx="9036423" cy="828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A4A4A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Document Name &amp; Date</a:t>
            </a:r>
          </a:p>
        </p:txBody>
      </p:sp>
      <p:pic>
        <p:nvPicPr>
          <p:cNvPr id="8" name="Picture 7" descr="connect graphics@2x copy 9.png">
            <a:extLst>
              <a:ext uri="{FF2B5EF4-FFF2-40B4-BE49-F238E27FC236}">
                <a16:creationId xmlns:a16="http://schemas.microsoft.com/office/drawing/2014/main" id="{1E36F3E7-2B55-D74A-990E-67406C565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" r="1252" b="1910"/>
          <a:stretch/>
        </p:blipFill>
        <p:spPr>
          <a:xfrm>
            <a:off x="5237019" y="0"/>
            <a:ext cx="695498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CECCFA-0139-4C4F-9729-7E4AEF8D1A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7457" y="2250369"/>
            <a:ext cx="4403352" cy="9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6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39B2DA-34A2-CC43-8A97-4F771BEBA501}"/>
              </a:ext>
            </a:extLst>
          </p:cNvPr>
          <p:cNvSpPr/>
          <p:nvPr userDrawn="1"/>
        </p:nvSpPr>
        <p:spPr>
          <a:xfrm>
            <a:off x="0" y="1740664"/>
            <a:ext cx="12192000" cy="5117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4A4A4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C83E83-6802-A54A-AFE4-6D7BB7E78FED}"/>
              </a:ext>
            </a:extLst>
          </p:cNvPr>
          <p:cNvCxnSpPr>
            <a:cxnSpLocks/>
          </p:cNvCxnSpPr>
          <p:nvPr userDrawn="1"/>
        </p:nvCxnSpPr>
        <p:spPr>
          <a:xfrm>
            <a:off x="707457" y="469983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AC3C-0FC1-C445-ADBE-1F52B32BA7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457" y="3475100"/>
            <a:ext cx="9036423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4A4A4A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CLIENT &amp; PROJECT NAME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91162A-0F8B-DF4F-8E73-2B1E1E006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457" y="5117746"/>
            <a:ext cx="9036423" cy="828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A4A4A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Document Name &amp;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CECCFA-0139-4C4F-9729-7E4AEF8D1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7457" y="2250369"/>
            <a:ext cx="4403352" cy="9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3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ADE3375-4D1E-3F47-A539-B56FF1950EE9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B5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EA03C-0954-3A49-A452-6B15446AC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883" y="1997569"/>
            <a:ext cx="6840233" cy="1622856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indent="0">
              <a:buNone/>
              <a:defRPr sz="54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0ACEDB60-0CE1-FB4E-ACA8-B23969DC4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483" y="4097712"/>
            <a:ext cx="7849633" cy="1723221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593646-0D6A-7D43-B06D-E14F66C4A39F}"/>
              </a:ext>
            </a:extLst>
          </p:cNvPr>
          <p:cNvCxnSpPr/>
          <p:nvPr userDrawn="1"/>
        </p:nvCxnSpPr>
        <p:spPr>
          <a:xfrm>
            <a:off x="1631949" y="373425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163EBEA-1241-B94F-8F34-6336A50F48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3135" y="1997570"/>
            <a:ext cx="780745" cy="1622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pic>
        <p:nvPicPr>
          <p:cNvPr id="17" name="Picture 16" descr="connect graphics@2x copy 9.png">
            <a:extLst>
              <a:ext uri="{FF2B5EF4-FFF2-40B4-BE49-F238E27FC236}">
                <a16:creationId xmlns:a16="http://schemas.microsoft.com/office/drawing/2014/main" id="{C8607FD4-06F7-184E-A828-B730545E0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118" y="0"/>
            <a:ext cx="2533881" cy="254046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C6A3F29-B0A3-B54C-8E6F-73E1FE4D11BC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6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A4A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6A4D76-8C1D-494A-B2B6-65995C666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413617-F9E0-9347-9C66-29A590E39E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C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8F2DCE3-266B-9546-864A-9D48392E2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482" y="4097712"/>
            <a:ext cx="7849634" cy="1868190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F618E2-F1B2-084F-9EAB-46EFD45AE7F1}"/>
              </a:ext>
            </a:extLst>
          </p:cNvPr>
          <p:cNvCxnSpPr/>
          <p:nvPr userDrawn="1"/>
        </p:nvCxnSpPr>
        <p:spPr>
          <a:xfrm>
            <a:off x="1631949" y="3921537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AA3BA7F-BA13-E149-AB7F-B3612BCF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883" y="1997569"/>
            <a:ext cx="6840233" cy="1622856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indent="0">
              <a:buNone/>
              <a:defRPr sz="54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B79E175C-1FA5-7E43-A6F8-1B84949712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3135" y="1997570"/>
            <a:ext cx="780745" cy="1622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pic>
        <p:nvPicPr>
          <p:cNvPr id="11" name="Picture 10" descr="connect graphics@2x copy 9.png">
            <a:extLst>
              <a:ext uri="{FF2B5EF4-FFF2-40B4-BE49-F238E27FC236}">
                <a16:creationId xmlns:a16="http://schemas.microsoft.com/office/drawing/2014/main" id="{2108C037-9037-EC4D-B912-A1538E0F9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118" y="0"/>
            <a:ext cx="2533881" cy="2540463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4DFC619-1B8B-D644-8CB1-B38F800CBF4D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6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A4A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6A4D76-8C1D-494A-B2B6-65995C666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BD82C7-EDE7-9248-A697-4FA5039F2C3B}"/>
              </a:ext>
            </a:extLst>
          </p:cNvPr>
          <p:cNvSpPr/>
          <p:nvPr userDrawn="1"/>
        </p:nvSpPr>
        <p:spPr>
          <a:xfrm>
            <a:off x="0" y="0"/>
            <a:ext cx="12192000" cy="6984776"/>
          </a:xfrm>
          <a:prstGeom prst="rect">
            <a:avLst/>
          </a:prstGeom>
          <a:solidFill>
            <a:srgbClr val="F9C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1" name="Picture 20" descr="connect graphics@2x copy 9.png">
            <a:extLst>
              <a:ext uri="{FF2B5EF4-FFF2-40B4-BE49-F238E27FC236}">
                <a16:creationId xmlns:a16="http://schemas.microsoft.com/office/drawing/2014/main" id="{E0AD615D-351E-FF42-BF32-9066B10A3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118" y="0"/>
            <a:ext cx="2533881" cy="2540463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55E0DF7-F775-BD4F-A506-BC5D8303E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483" y="4097712"/>
            <a:ext cx="7849633" cy="2035456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58ED01-F47C-9147-86D3-D8EBD4CCB88E}"/>
              </a:ext>
            </a:extLst>
          </p:cNvPr>
          <p:cNvCxnSpPr/>
          <p:nvPr userDrawn="1"/>
        </p:nvCxnSpPr>
        <p:spPr>
          <a:xfrm>
            <a:off x="1631949" y="3921537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0773B17-0E41-AD41-AE7B-F8ACB0AFB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883" y="1997569"/>
            <a:ext cx="6840233" cy="1622856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indent="0">
              <a:buNone/>
              <a:defRPr sz="54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A762CBF4-7BA4-4746-80E1-B55E4C9A3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3135" y="1997570"/>
            <a:ext cx="780745" cy="1622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DC91AB08-050D-CB43-88B4-84F103735BB6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6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A4A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6A4D76-8C1D-494A-B2B6-65995C666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FCFDC48-B866-304D-BD6D-986CC2392BE6}"/>
              </a:ext>
            </a:extLst>
          </p:cNvPr>
          <p:cNvSpPr txBox="1"/>
          <p:nvPr userDrawn="1"/>
        </p:nvSpPr>
        <p:spPr>
          <a:xfrm>
            <a:off x="920016" y="4678005"/>
            <a:ext cx="5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5.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8C246C5-ABD9-B349-BDA5-4BD49E33FD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75962" y="6287585"/>
            <a:ext cx="1133415" cy="25171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B1AFCB9-E3B0-0949-B5A0-9D932A7FFA13}"/>
              </a:ext>
            </a:extLst>
          </p:cNvPr>
          <p:cNvSpPr/>
          <p:nvPr userDrawn="1"/>
        </p:nvSpPr>
        <p:spPr>
          <a:xfrm>
            <a:off x="10333722" y="172088"/>
            <a:ext cx="1488009" cy="32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&amp; Confidential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B6A306-F101-674E-98C2-ED50DD8B8A91}"/>
              </a:ext>
            </a:extLst>
          </p:cNvPr>
          <p:cNvCxnSpPr/>
          <p:nvPr userDrawn="1"/>
        </p:nvCxnSpPr>
        <p:spPr>
          <a:xfrm>
            <a:off x="804285" y="1368590"/>
            <a:ext cx="1296144" cy="0"/>
          </a:xfrm>
          <a:prstGeom prst="line">
            <a:avLst/>
          </a:prstGeom>
          <a:ln>
            <a:solidFill>
              <a:srgbClr val="37CE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E4289F9-89DA-2F47-AD17-084FE82226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3791" y="761543"/>
            <a:ext cx="10689032" cy="53826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C6B10-884B-604F-AB3E-5C3D3D57B433}"/>
              </a:ext>
            </a:extLst>
          </p:cNvPr>
          <p:cNvSpPr txBox="1"/>
          <p:nvPr userDrawn="1"/>
        </p:nvSpPr>
        <p:spPr>
          <a:xfrm>
            <a:off x="1165860" y="232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24FF899-2DBE-174C-910E-07B6119C9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237" y="1595966"/>
            <a:ext cx="682370" cy="615757"/>
          </a:xfrm>
          <a:prstGeom prst="rect">
            <a:avLst/>
          </a:prstGeom>
          <a:solidFill>
            <a:schemeClr val="accent3"/>
          </a:solidFill>
        </p:spPr>
        <p:txBody>
          <a:bodyPr lIns="90000" anchor="ctr" anchorCtr="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1.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210572D3-0AA9-1D4B-BEBE-8B922CD8D1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4530" y="1592016"/>
            <a:ext cx="9846507" cy="5937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3E063385-4227-394E-9432-F70E54241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4530" y="2417413"/>
            <a:ext cx="9846506" cy="5937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E60E3F4-D6E6-E546-A850-97607D9507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74530" y="3242810"/>
            <a:ext cx="9846506" cy="5937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1D22D090-03D6-CF48-8619-15171A1804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86888" y="4068207"/>
            <a:ext cx="9846506" cy="5937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E4C02215-E64E-CC42-8D4A-3B27F5D5F4A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86888" y="4893604"/>
            <a:ext cx="9846506" cy="5937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20D7DA4-C650-1746-A4FF-B94EDDCC34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4464" y="2420376"/>
            <a:ext cx="682370" cy="6157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lIns="90000" anchor="ctr" anchorCtr="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2.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952EF54-9956-6D49-AE4B-0097170C8C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5579" y="3244786"/>
            <a:ext cx="682370" cy="615757"/>
          </a:xfrm>
          <a:prstGeom prst="rect">
            <a:avLst/>
          </a:prstGeom>
          <a:solidFill>
            <a:schemeClr val="accent6"/>
          </a:solidFill>
        </p:spPr>
        <p:txBody>
          <a:bodyPr lIns="90000" anchor="ctr" anchorCtr="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3.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56A16A8-845C-BD48-91D0-F7D5785EFFD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567" y="4069196"/>
            <a:ext cx="682370" cy="615757"/>
          </a:xfrm>
          <a:prstGeom prst="rect">
            <a:avLst/>
          </a:prstGeom>
          <a:solidFill>
            <a:schemeClr val="accent5"/>
          </a:solidFill>
        </p:spPr>
        <p:txBody>
          <a:bodyPr lIns="90000" anchor="ctr" anchorCtr="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4.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BB4806B-C7FA-DD4C-A1C9-B16EAF54662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5579" y="4893604"/>
            <a:ext cx="682370" cy="615757"/>
          </a:xfrm>
          <a:prstGeom prst="rect">
            <a:avLst/>
          </a:prstGeom>
          <a:solidFill>
            <a:schemeClr val="accent4"/>
          </a:solidFill>
        </p:spPr>
        <p:txBody>
          <a:bodyPr lIns="90000" anchor="ctr" anchorCtr="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04517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F9DC7-917E-B249-88D2-59ABC03B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1299C-24FA-7B4C-BC79-17EC71AD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7B4BA41-D9DD-FC4E-AFF6-2659E2D90A1F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6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4A4A4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6A4D76-8C1D-494A-B2B6-65995C666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9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8" r:id="rId2"/>
    <p:sldLayoutId id="2147483715" r:id="rId3"/>
    <p:sldLayoutId id="2147483719" r:id="rId4"/>
    <p:sldLayoutId id="2147483720" r:id="rId5"/>
    <p:sldLayoutId id="2147483659" r:id="rId6"/>
    <p:sldLayoutId id="2147483660" r:id="rId7"/>
    <p:sldLayoutId id="2147483661" r:id="rId8"/>
    <p:sldLayoutId id="2147483721" r:id="rId9"/>
    <p:sldLayoutId id="2147483658" r:id="rId10"/>
    <p:sldLayoutId id="2147483707" r:id="rId11"/>
    <p:sldLayoutId id="2147483706" r:id="rId12"/>
    <p:sldLayoutId id="2147483663" r:id="rId13"/>
    <p:sldLayoutId id="2147483696" r:id="rId14"/>
    <p:sldLayoutId id="2147483704" r:id="rId15"/>
    <p:sldLayoutId id="2147483717" r:id="rId16"/>
    <p:sldLayoutId id="2147483698" r:id="rId17"/>
    <p:sldLayoutId id="2147483699" r:id="rId18"/>
    <p:sldLayoutId id="2147483700" r:id="rId19"/>
    <p:sldLayoutId id="2147483705" r:id="rId20"/>
    <p:sldLayoutId id="2147483664" r:id="rId21"/>
    <p:sldLayoutId id="2147483702" r:id="rId22"/>
    <p:sldLayoutId id="2147483665" r:id="rId23"/>
    <p:sldLayoutId id="2147483662" r:id="rId24"/>
    <p:sldLayoutId id="2147483712" r:id="rId25"/>
    <p:sldLayoutId id="2147483667" r:id="rId26"/>
    <p:sldLayoutId id="2147483677" r:id="rId27"/>
    <p:sldLayoutId id="2147483694" r:id="rId28"/>
    <p:sldLayoutId id="2147483724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4A4A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4A4A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4A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A4A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41EB78-099E-454D-A9A6-A7EB9305FE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8025" y="3429000"/>
            <a:ext cx="9036050" cy="11525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B&amp;NES Council | Citizens’ Panel on Active Travel in Bath and North East Somerset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A98B38-C147-0F45-97F8-31E22189A5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Full report | October 2022</a:t>
            </a:r>
          </a:p>
        </p:txBody>
      </p:sp>
      <p:pic>
        <p:nvPicPr>
          <p:cNvPr id="3" name="Picture 2" descr="Bath &amp; North East Somerset Council &#10;Improving people's lives">
            <a:extLst>
              <a:ext uri="{FF2B5EF4-FFF2-40B4-BE49-F238E27FC236}">
                <a16:creationId xmlns:a16="http://schemas.microsoft.com/office/drawing/2014/main" id="{D25230B4-143D-D373-EFF6-666A55CEB2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359467"/>
            <a:ext cx="1902666" cy="10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8C635-DA5D-0449-A8BD-4D47490D19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6525" y="1997075"/>
            <a:ext cx="6838950" cy="16240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9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Appendix 1</a:t>
            </a:r>
          </a:p>
        </p:txBody>
      </p:sp>
    </p:spTree>
    <p:extLst>
      <p:ext uri="{BB962C8B-B14F-4D97-AF65-F5344CB8AC3E}">
        <p14:creationId xmlns:p14="http://schemas.microsoft.com/office/powerpoint/2010/main" val="311692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2344-1A00-86AD-3D9D-12DC3760A2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863" y="481013"/>
            <a:ext cx="10699750" cy="793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 of the 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42DCA-DE96-999E-17A0-7CBC02ADBBD4}"/>
              </a:ext>
            </a:extLst>
          </p:cNvPr>
          <p:cNvSpPr/>
          <p:nvPr/>
        </p:nvSpPr>
        <p:spPr>
          <a:xfrm>
            <a:off x="804285" y="2832847"/>
            <a:ext cx="2599765" cy="15419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1. Call for evidence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9919DD-335F-B199-54DE-217A6B5692E8}"/>
              </a:ext>
            </a:extLst>
          </p:cNvPr>
          <p:cNvSpPr/>
          <p:nvPr/>
        </p:nvSpPr>
        <p:spPr>
          <a:xfrm>
            <a:off x="3586129" y="2832847"/>
            <a:ext cx="2599765" cy="15419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2. Launch event and initial focus group (or depth interview)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84DC11-A31E-8AB4-7105-BD79531C171A}"/>
              </a:ext>
            </a:extLst>
          </p:cNvPr>
          <p:cNvSpPr/>
          <p:nvPr/>
        </p:nvSpPr>
        <p:spPr>
          <a:xfrm>
            <a:off x="6365007" y="2832847"/>
            <a:ext cx="2599765" cy="15419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3. Online learning and engagement platform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8EAD4-B029-5735-BC09-E6EDB0B52D5F}"/>
              </a:ext>
            </a:extLst>
          </p:cNvPr>
          <p:cNvSpPr/>
          <p:nvPr/>
        </p:nvSpPr>
        <p:spPr>
          <a:xfrm>
            <a:off x="9143885" y="2819893"/>
            <a:ext cx="2599765" cy="15419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4. Final deliberative session (or depth interview)</a:t>
            </a:r>
          </a:p>
        </p:txBody>
      </p:sp>
    </p:spTree>
    <p:extLst>
      <p:ext uri="{BB962C8B-B14F-4D97-AF65-F5344CB8AC3E}">
        <p14:creationId xmlns:p14="http://schemas.microsoft.com/office/powerpoint/2010/main" val="56621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782198A-B640-AED2-12B9-44591D57C919}"/>
              </a:ext>
            </a:extLst>
          </p:cNvPr>
          <p:cNvSpPr/>
          <p:nvPr/>
        </p:nvSpPr>
        <p:spPr>
          <a:xfrm>
            <a:off x="0" y="0"/>
            <a:ext cx="12192000" cy="36919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1. Call for 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12C4A-4061-1F6B-ADDD-EB66FF71BB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863" y="481013"/>
            <a:ext cx="10699750" cy="793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then put out a Call for Evidence to ensure a wider audience were able to share their views with the Panel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851EB46-9640-4EEF-9398-2714F859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285" y="1509189"/>
            <a:ext cx="484493" cy="484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8832F-E11B-EB80-E368-01C56EE25FD7}"/>
              </a:ext>
            </a:extLst>
          </p:cNvPr>
          <p:cNvSpPr txBox="1"/>
          <p:nvPr/>
        </p:nvSpPr>
        <p:spPr>
          <a:xfrm>
            <a:off x="1396915" y="1564018"/>
            <a:ext cx="570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All local citizens invited to contribute, online form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341C83-B747-53A3-76E0-4E17E43F8BD1}"/>
              </a:ext>
            </a:extLst>
          </p:cNvPr>
          <p:cNvSpPr/>
          <p:nvPr/>
        </p:nvSpPr>
        <p:spPr>
          <a:xfrm>
            <a:off x="804285" y="2154707"/>
            <a:ext cx="729468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name of the town / city / village / area you live in?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B5FC60-D8B4-4120-804A-802E72B0D999}"/>
              </a:ext>
            </a:extLst>
          </p:cNvPr>
          <p:cNvSpPr/>
          <p:nvPr/>
        </p:nvSpPr>
        <p:spPr>
          <a:xfrm>
            <a:off x="804286" y="2610501"/>
            <a:ext cx="7294686" cy="6398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see as the advantages of active travel, if any? By active travel we mean making journeys in physically active ways, like walking or cycling.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A54679-DB72-E632-1502-D2D920796A64}"/>
              </a:ext>
            </a:extLst>
          </p:cNvPr>
          <p:cNvSpPr/>
          <p:nvPr/>
        </p:nvSpPr>
        <p:spPr>
          <a:xfrm>
            <a:off x="804285" y="3356581"/>
            <a:ext cx="7294687" cy="6398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160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What, if anything, have you heard about the proposed active travel schemes between the Bath valley floor and </a:t>
            </a:r>
            <a:r>
              <a:rPr lang="en-GB" sz="1600" i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Claverton</a:t>
            </a:r>
            <a:r>
              <a:rPr lang="en-GB" sz="160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Down area? </a:t>
            </a:r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08ABEE-F499-30E3-DB74-EB7D45368AFD}"/>
              </a:ext>
            </a:extLst>
          </p:cNvPr>
          <p:cNvSpPr/>
          <p:nvPr/>
        </p:nvSpPr>
        <p:spPr>
          <a:xfrm>
            <a:off x="804285" y="4102661"/>
            <a:ext cx="7294687" cy="6398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160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your views on the proposed active travel schemes between the Bath valley floor and </a:t>
            </a:r>
            <a:r>
              <a:rPr lang="en-GB" sz="1600" i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Claverton</a:t>
            </a:r>
            <a:r>
              <a:rPr lang="en-GB" sz="160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Down area? </a:t>
            </a:r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171419-DEB6-DA0B-A21E-00C5F27AC248}"/>
              </a:ext>
            </a:extLst>
          </p:cNvPr>
          <p:cNvSpPr/>
          <p:nvPr/>
        </p:nvSpPr>
        <p:spPr>
          <a:xfrm>
            <a:off x="804285" y="4853169"/>
            <a:ext cx="7294687" cy="347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16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 of the following types of transport do you use on a regular basis?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CC65BA-CB88-6AC5-F989-FFF087E1959D}"/>
              </a:ext>
            </a:extLst>
          </p:cNvPr>
          <p:cNvSpPr/>
          <p:nvPr/>
        </p:nvSpPr>
        <p:spPr>
          <a:xfrm>
            <a:off x="804285" y="5200575"/>
            <a:ext cx="7294687" cy="11762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6911A41-9DE5-DF14-EE35-239360E84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0" y="3706181"/>
            <a:ext cx="451263" cy="79296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B36239-86E5-CAE0-2D5A-4A9F226E16B7}"/>
              </a:ext>
            </a:extLst>
          </p:cNvPr>
          <p:cNvSpPr/>
          <p:nvPr/>
        </p:nvSpPr>
        <p:spPr>
          <a:xfrm>
            <a:off x="8811491" y="2705029"/>
            <a:ext cx="2692650" cy="2795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responses and pulled out the key arguments for and against active travel that contributors were making.</a:t>
            </a:r>
          </a:p>
          <a:p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then presented a summary of the key arguments to the Panel to understand their views.</a:t>
            </a:r>
          </a:p>
        </p:txBody>
      </p:sp>
    </p:spTree>
    <p:extLst>
      <p:ext uri="{BB962C8B-B14F-4D97-AF65-F5344CB8AC3E}">
        <p14:creationId xmlns:p14="http://schemas.microsoft.com/office/powerpoint/2010/main" val="9596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8379FC-8274-0A62-A0FD-94C7929EB8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3691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Call for Evidence: Summary of responses</a:t>
            </a:r>
          </a:p>
        </p:txBody>
      </p:sp>
      <p:sp>
        <p:nvSpPr>
          <p:cNvPr id="16" name="Google Shape;2647;p168">
            <a:extLst>
              <a:ext uri="{FF2B5EF4-FFF2-40B4-BE49-F238E27FC236}">
                <a16:creationId xmlns:a16="http://schemas.microsoft.com/office/drawing/2014/main" id="{FEB938E1-D3E2-410E-2294-8E5B8C18DCA5}"/>
              </a:ext>
            </a:extLst>
          </p:cNvPr>
          <p:cNvSpPr txBox="1"/>
          <p:nvPr/>
        </p:nvSpPr>
        <p:spPr>
          <a:xfrm>
            <a:off x="774915" y="653158"/>
            <a:ext cx="5125693" cy="244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400"/>
            </a:pPr>
            <a:r>
              <a:rPr lang="en-GB" sz="1600" b="1"/>
              <a:t>Views of active travel</a:t>
            </a:r>
          </a:p>
        </p:txBody>
      </p:sp>
      <p:sp>
        <p:nvSpPr>
          <p:cNvPr id="2647" name="Google Shape;2647;p168"/>
          <p:cNvSpPr txBox="1"/>
          <p:nvPr/>
        </p:nvSpPr>
        <p:spPr>
          <a:xfrm>
            <a:off x="774916" y="897943"/>
            <a:ext cx="5125682" cy="3332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 b="1"/>
              <a:t>Physical and mental health benefits</a:t>
            </a:r>
            <a:r>
              <a:rPr lang="en-GB" sz="1400"/>
              <a:t> </a:t>
            </a: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 b="1"/>
              <a:t>Environmental benefits </a:t>
            </a:r>
            <a:r>
              <a:rPr lang="en-GB" sz="1400"/>
              <a:t>by reducing carbon emissions</a:t>
            </a: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 b="1"/>
              <a:t>Safer, </a:t>
            </a:r>
            <a:r>
              <a:rPr lang="en-GB" sz="1400"/>
              <a:t>with less traffic / risk of road accidents  </a:t>
            </a: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 b="1"/>
              <a:t>Accessible</a:t>
            </a:r>
            <a:r>
              <a:rPr lang="en-GB" sz="1400"/>
              <a:t>, with people who can’t afford to drive or take public transport able to travel more cheaply </a:t>
            </a: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 b="1"/>
              <a:t>Enhances local area </a:t>
            </a:r>
            <a:r>
              <a:rPr lang="en-GB" sz="1400"/>
              <a:t>– less congestion, less (air / noise) pollution, greater social cohesion</a:t>
            </a: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 b="1"/>
              <a:t>More convenient</a:t>
            </a:r>
            <a:r>
              <a:rPr lang="en-GB" sz="1400"/>
              <a:t>, with flexibility to bypass traffic and no reliance on parking spaces</a:t>
            </a:r>
          </a:p>
        </p:txBody>
      </p:sp>
      <p:sp>
        <p:nvSpPr>
          <p:cNvPr id="17" name="Google Shape;2647;p168">
            <a:extLst>
              <a:ext uri="{FF2B5EF4-FFF2-40B4-BE49-F238E27FC236}">
                <a16:creationId xmlns:a16="http://schemas.microsoft.com/office/drawing/2014/main" id="{81AD55CC-25AC-0F91-13B1-1BB33791452A}"/>
              </a:ext>
            </a:extLst>
          </p:cNvPr>
          <p:cNvSpPr txBox="1"/>
          <p:nvPr/>
        </p:nvSpPr>
        <p:spPr>
          <a:xfrm>
            <a:off x="774915" y="4230078"/>
            <a:ext cx="5125693" cy="2457974"/>
          </a:xfrm>
          <a:prstGeom prst="rect">
            <a:avLst/>
          </a:prstGeom>
          <a:solidFill>
            <a:srgbClr val="F9C5B1">
              <a:alpha val="60000"/>
            </a:srgb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 b="1"/>
              <a:t>Inaccessible</a:t>
            </a:r>
            <a:r>
              <a:rPr lang="en-US" sz="1400"/>
              <a:t>, especially for disabled and / or elderly people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 b="1"/>
              <a:t>Unsuited to the topography / location </a:t>
            </a:r>
            <a:r>
              <a:rPr lang="en-US" sz="1400"/>
              <a:t>— steep hills make it a challenge, and e-bikes, which are better-suited, are very expensive</a:t>
            </a:r>
          </a:p>
          <a:p>
            <a:pPr marL="285750" lvl="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 b="1"/>
              <a:t>Impractical in some circumstances, </a:t>
            </a:r>
            <a:r>
              <a:rPr lang="en-US" sz="1400"/>
              <a:t>e.g. when carrying heavy things, travelling longer distances</a:t>
            </a:r>
          </a:p>
          <a:p>
            <a:pPr marL="285750" lvl="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 b="1"/>
              <a:t>Expensive</a:t>
            </a:r>
            <a:r>
              <a:rPr lang="en-US" sz="1400"/>
              <a:t> to implement cycle schemes</a:t>
            </a:r>
          </a:p>
        </p:txBody>
      </p:sp>
      <p:sp>
        <p:nvSpPr>
          <p:cNvPr id="19" name="Google Shape;2647;p168">
            <a:extLst>
              <a:ext uri="{FF2B5EF4-FFF2-40B4-BE49-F238E27FC236}">
                <a16:creationId xmlns:a16="http://schemas.microsoft.com/office/drawing/2014/main" id="{CE3683AD-843C-4A6E-5172-BE88B9D46ADB}"/>
              </a:ext>
            </a:extLst>
          </p:cNvPr>
          <p:cNvSpPr txBox="1"/>
          <p:nvPr/>
        </p:nvSpPr>
        <p:spPr>
          <a:xfrm>
            <a:off x="6488156" y="645851"/>
            <a:ext cx="5125697" cy="244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400"/>
            </a:pPr>
            <a:r>
              <a:rPr lang="en-GB" sz="1600" b="1"/>
              <a:t>General responses to schemes</a:t>
            </a:r>
          </a:p>
        </p:txBody>
      </p:sp>
      <p:sp>
        <p:nvSpPr>
          <p:cNvPr id="28" name="Google Shape;2647;p168">
            <a:extLst>
              <a:ext uri="{FF2B5EF4-FFF2-40B4-BE49-F238E27FC236}">
                <a16:creationId xmlns:a16="http://schemas.microsoft.com/office/drawing/2014/main" id="{6665E1ED-A9E7-7EDC-F3E6-EFA0CB358061}"/>
              </a:ext>
            </a:extLst>
          </p:cNvPr>
          <p:cNvSpPr txBox="1"/>
          <p:nvPr/>
        </p:nvSpPr>
        <p:spPr>
          <a:xfrm>
            <a:off x="6488155" y="890637"/>
            <a:ext cx="5125694" cy="2123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 b="1"/>
              <a:t>Improves safety, </a:t>
            </a:r>
            <a:r>
              <a:rPr lang="en-GB" sz="1400"/>
              <a:t>especially for cyclists and children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 b="1"/>
              <a:t>Reduces pollution </a:t>
            </a:r>
            <a:r>
              <a:rPr lang="en-GB" sz="1400"/>
              <a:t>on chosen road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 b="1"/>
              <a:t>More convenient </a:t>
            </a:r>
            <a:r>
              <a:rPr lang="en-GB" sz="1400"/>
              <a:t>for some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 b="1"/>
              <a:t>Better for people’s health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 b="1"/>
              <a:t>Improves social cohesion </a:t>
            </a:r>
            <a:r>
              <a:rPr lang="en-GB" sz="1400"/>
              <a:t>by creating a community feeling with less cars on roads</a:t>
            </a:r>
          </a:p>
        </p:txBody>
      </p:sp>
      <p:sp>
        <p:nvSpPr>
          <p:cNvPr id="29" name="Google Shape;2647;p168">
            <a:extLst>
              <a:ext uri="{FF2B5EF4-FFF2-40B4-BE49-F238E27FC236}">
                <a16:creationId xmlns:a16="http://schemas.microsoft.com/office/drawing/2014/main" id="{16EA884B-1289-CDC1-2CB3-876F8B476515}"/>
              </a:ext>
            </a:extLst>
          </p:cNvPr>
          <p:cNvSpPr txBox="1"/>
          <p:nvPr/>
        </p:nvSpPr>
        <p:spPr>
          <a:xfrm>
            <a:off x="6488153" y="3013905"/>
            <a:ext cx="5125693" cy="3666842"/>
          </a:xfrm>
          <a:prstGeom prst="rect">
            <a:avLst/>
          </a:prstGeom>
          <a:solidFill>
            <a:srgbClr val="F9C5B1">
              <a:alpha val="60000"/>
            </a:srgb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 b="1"/>
              <a:t>Skepticism about uptake</a:t>
            </a:r>
            <a:r>
              <a:rPr lang="en-US" sz="1400"/>
              <a:t>:</a:t>
            </a:r>
          </a:p>
          <a:p>
            <a:pPr marL="742950" lvl="1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 b="1"/>
              <a:t>Topography is unsuitable </a:t>
            </a:r>
            <a:r>
              <a:rPr lang="en-US" sz="1400"/>
              <a:t>for active travel schemes</a:t>
            </a:r>
          </a:p>
          <a:p>
            <a:pPr marL="742950" lvl="1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 b="1"/>
              <a:t>Inaccessible</a:t>
            </a:r>
            <a:r>
              <a:rPr lang="en-US" sz="1400"/>
              <a:t> for disabled and elderly people, those with young children, the elderly, and for particular journeys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 b="1"/>
              <a:t>Worsens congestion</a:t>
            </a:r>
            <a:r>
              <a:rPr lang="en-US" sz="1400"/>
              <a:t> by displacing traffic to other already busy streets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 b="1"/>
              <a:t>Harder to access venues </a:t>
            </a:r>
            <a:r>
              <a:rPr lang="en-US" sz="1400"/>
              <a:t>(King Edwards School, the golf course and to a lesser extent the university)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 b="1"/>
              <a:t>Unsafe for cyclists</a:t>
            </a:r>
            <a:r>
              <a:rPr lang="en-US" sz="1400"/>
              <a:t> due to steepness — difficult / dangerous to get up the hill and to cycle down </a:t>
            </a:r>
          </a:p>
        </p:txBody>
      </p:sp>
    </p:spTree>
    <p:extLst>
      <p:ext uri="{BB962C8B-B14F-4D97-AF65-F5344CB8AC3E}">
        <p14:creationId xmlns:p14="http://schemas.microsoft.com/office/powerpoint/2010/main" val="77276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1D2DF7-B08B-D4B0-C95A-591F506AFE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3691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Call for Evidence: Summary of responses (continued)</a:t>
            </a:r>
          </a:p>
        </p:txBody>
      </p:sp>
      <p:sp>
        <p:nvSpPr>
          <p:cNvPr id="16" name="Google Shape;2647;p168">
            <a:extLst>
              <a:ext uri="{FF2B5EF4-FFF2-40B4-BE49-F238E27FC236}">
                <a16:creationId xmlns:a16="http://schemas.microsoft.com/office/drawing/2014/main" id="{FEB938E1-D3E2-410E-2294-8E5B8C18DCA5}"/>
              </a:ext>
            </a:extLst>
          </p:cNvPr>
          <p:cNvSpPr txBox="1"/>
          <p:nvPr/>
        </p:nvSpPr>
        <p:spPr>
          <a:xfrm>
            <a:off x="167099" y="747102"/>
            <a:ext cx="3942524" cy="244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400"/>
            </a:pPr>
            <a:r>
              <a:rPr lang="en-GB" sz="1600" b="1"/>
              <a:t>North Road</a:t>
            </a:r>
            <a:endParaRPr sz="1600" b="1"/>
          </a:p>
        </p:txBody>
      </p:sp>
      <p:sp>
        <p:nvSpPr>
          <p:cNvPr id="15" name="Google Shape;2647;p168">
            <a:extLst>
              <a:ext uri="{FF2B5EF4-FFF2-40B4-BE49-F238E27FC236}">
                <a16:creationId xmlns:a16="http://schemas.microsoft.com/office/drawing/2014/main" id="{E0A44014-7BD5-59DD-6D5D-6B50AEEBC6C3}"/>
              </a:ext>
            </a:extLst>
          </p:cNvPr>
          <p:cNvSpPr txBox="1"/>
          <p:nvPr/>
        </p:nvSpPr>
        <p:spPr>
          <a:xfrm>
            <a:off x="167096" y="991886"/>
            <a:ext cx="3942525" cy="588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400" i="1"/>
              <a:t>Participants had the highest awareness of this proposal.</a:t>
            </a:r>
          </a:p>
        </p:txBody>
      </p:sp>
      <p:sp>
        <p:nvSpPr>
          <p:cNvPr id="2647" name="Google Shape;2647;p168"/>
          <p:cNvSpPr txBox="1"/>
          <p:nvPr/>
        </p:nvSpPr>
        <p:spPr>
          <a:xfrm>
            <a:off x="167098" y="1580822"/>
            <a:ext cx="3942525" cy="976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/>
              <a:t>Less traffic than other routes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/>
              <a:t>Gentler gradient than other routes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/>
              <a:t>Perceived to be safer for cyclists </a:t>
            </a:r>
          </a:p>
        </p:txBody>
      </p:sp>
      <p:sp>
        <p:nvSpPr>
          <p:cNvPr id="17" name="Google Shape;2647;p168">
            <a:extLst>
              <a:ext uri="{FF2B5EF4-FFF2-40B4-BE49-F238E27FC236}">
                <a16:creationId xmlns:a16="http://schemas.microsoft.com/office/drawing/2014/main" id="{81AD55CC-25AC-0F91-13B1-1BB33791452A}"/>
              </a:ext>
            </a:extLst>
          </p:cNvPr>
          <p:cNvSpPr txBox="1"/>
          <p:nvPr/>
        </p:nvSpPr>
        <p:spPr>
          <a:xfrm>
            <a:off x="167096" y="2563472"/>
            <a:ext cx="3942524" cy="3899316"/>
          </a:xfrm>
          <a:prstGeom prst="rect">
            <a:avLst/>
          </a:prstGeom>
          <a:solidFill>
            <a:srgbClr val="F9C5B1">
              <a:alpha val="60000"/>
            </a:srgb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/>
              <a:t>Unsuitable — too steep and narrow, with an  unsafe road surface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/>
              <a:t>Does not feel busy enough, and will create unnecessary detours to busier roads (e.g., </a:t>
            </a:r>
            <a:r>
              <a:rPr lang="en-US" sz="1400" err="1"/>
              <a:t>Bathwick</a:t>
            </a:r>
            <a:r>
              <a:rPr lang="en-US" sz="1400"/>
              <a:t> Hill, Cleveland Walk)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/>
              <a:t>Doubles car journey length for those who insist on driving</a:t>
            </a:r>
          </a:p>
          <a:p>
            <a:pPr marL="285750" lvl="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/>
              <a:t>Does not represent good value for money, as there is no evidence of demand</a:t>
            </a:r>
          </a:p>
          <a:p>
            <a:pPr marL="285750" lvl="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/>
              <a:t>Cuts off access to the school, golf course, university </a:t>
            </a:r>
          </a:p>
          <a:p>
            <a:pPr marL="285750" lvl="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/>
              <a:t>Will have no impact on commuters, and feels aimed at students specifically </a:t>
            </a:r>
          </a:p>
          <a:p>
            <a:pPr marL="285750" lvl="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/>
              <a:t>Not necessarily the most direct route from where the student population tends to live </a:t>
            </a:r>
          </a:p>
        </p:txBody>
      </p:sp>
      <p:sp>
        <p:nvSpPr>
          <p:cNvPr id="19" name="Google Shape;2647;p168">
            <a:extLst>
              <a:ext uri="{FF2B5EF4-FFF2-40B4-BE49-F238E27FC236}">
                <a16:creationId xmlns:a16="http://schemas.microsoft.com/office/drawing/2014/main" id="{CE3683AD-843C-4A6E-5172-BE88B9D46ADB}"/>
              </a:ext>
            </a:extLst>
          </p:cNvPr>
          <p:cNvSpPr txBox="1"/>
          <p:nvPr/>
        </p:nvSpPr>
        <p:spPr>
          <a:xfrm>
            <a:off x="4187120" y="747102"/>
            <a:ext cx="3942527" cy="244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400"/>
            </a:pPr>
            <a:r>
              <a:rPr lang="en-GB" sz="1600" b="1" err="1"/>
              <a:t>Bathwick</a:t>
            </a:r>
            <a:r>
              <a:rPr lang="en-GB" sz="1600" b="1"/>
              <a:t> Hill</a:t>
            </a:r>
            <a:endParaRPr sz="1600" b="1"/>
          </a:p>
        </p:txBody>
      </p:sp>
      <p:sp>
        <p:nvSpPr>
          <p:cNvPr id="18" name="Google Shape;2647;p168">
            <a:extLst>
              <a:ext uri="{FF2B5EF4-FFF2-40B4-BE49-F238E27FC236}">
                <a16:creationId xmlns:a16="http://schemas.microsoft.com/office/drawing/2014/main" id="{7013AB70-2778-3CFB-4C16-060AE0ADE3B4}"/>
              </a:ext>
            </a:extLst>
          </p:cNvPr>
          <p:cNvSpPr txBox="1"/>
          <p:nvPr/>
        </p:nvSpPr>
        <p:spPr>
          <a:xfrm>
            <a:off x="4187118" y="991886"/>
            <a:ext cx="3942525" cy="588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400" i="1"/>
              <a:t>Lower awareness, but seen as a more viable option than North Road by those aware of both.</a:t>
            </a:r>
          </a:p>
        </p:txBody>
      </p:sp>
      <p:sp>
        <p:nvSpPr>
          <p:cNvPr id="28" name="Google Shape;2647;p168">
            <a:extLst>
              <a:ext uri="{FF2B5EF4-FFF2-40B4-BE49-F238E27FC236}">
                <a16:creationId xmlns:a16="http://schemas.microsoft.com/office/drawing/2014/main" id="{6665E1ED-A9E7-7EDC-F3E6-EFA0CB358061}"/>
              </a:ext>
            </a:extLst>
          </p:cNvPr>
          <p:cNvSpPr txBox="1"/>
          <p:nvPr/>
        </p:nvSpPr>
        <p:spPr>
          <a:xfrm>
            <a:off x="4187118" y="1580821"/>
            <a:ext cx="3942525" cy="1848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/>
              <a:t>Less steep than North Road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/>
              <a:t>Perceived to be alternately more / less heavily used than North Road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/>
              <a:t>Felt to provides a more direct route from student housing to the university</a:t>
            </a: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/>
              <a:t>Provides a wider route for cyclists</a:t>
            </a:r>
          </a:p>
        </p:txBody>
      </p:sp>
      <p:sp>
        <p:nvSpPr>
          <p:cNvPr id="29" name="Google Shape;2647;p168">
            <a:extLst>
              <a:ext uri="{FF2B5EF4-FFF2-40B4-BE49-F238E27FC236}">
                <a16:creationId xmlns:a16="http://schemas.microsoft.com/office/drawing/2014/main" id="{16EA884B-1289-CDC1-2CB3-876F8B476515}"/>
              </a:ext>
            </a:extLst>
          </p:cNvPr>
          <p:cNvSpPr txBox="1"/>
          <p:nvPr/>
        </p:nvSpPr>
        <p:spPr>
          <a:xfrm>
            <a:off x="4187118" y="3428995"/>
            <a:ext cx="3942524" cy="3033793"/>
          </a:xfrm>
          <a:prstGeom prst="rect">
            <a:avLst/>
          </a:prstGeom>
          <a:solidFill>
            <a:srgbClr val="F9C5B1">
              <a:alpha val="60000"/>
            </a:srgb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/>
              <a:t>Unsuitable — too steep for cyclists, with poor paving for pedestrians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/>
              <a:t>Unsafe in wet weather as rarely cleared of leaves 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/>
              <a:t>Unnecessary — poor bus service, and already wide enough for both cars and bikes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Zapf Dingbats"/>
              <a:buChar char="✘"/>
            </a:pPr>
            <a:r>
              <a:rPr lang="en-US" sz="1400"/>
              <a:t>Serves a far bigger area than just the city </a:t>
            </a:r>
            <a:r>
              <a:rPr lang="en-US" sz="1400" err="1"/>
              <a:t>centre</a:t>
            </a:r>
            <a:r>
              <a:rPr lang="en-US" sz="1400"/>
              <a:t> / university, so any changes to it will have a bigger impact than other roads</a:t>
            </a:r>
          </a:p>
        </p:txBody>
      </p:sp>
      <p:sp>
        <p:nvSpPr>
          <p:cNvPr id="20" name="Google Shape;2647;p168">
            <a:extLst>
              <a:ext uri="{FF2B5EF4-FFF2-40B4-BE49-F238E27FC236}">
                <a16:creationId xmlns:a16="http://schemas.microsoft.com/office/drawing/2014/main" id="{FC40900D-AD17-A984-44A5-177B368C72C7}"/>
              </a:ext>
            </a:extLst>
          </p:cNvPr>
          <p:cNvSpPr txBox="1"/>
          <p:nvPr/>
        </p:nvSpPr>
        <p:spPr>
          <a:xfrm>
            <a:off x="8207138" y="747102"/>
            <a:ext cx="3817764" cy="244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400"/>
            </a:pPr>
            <a:r>
              <a:rPr lang="en-GB" sz="1600" b="1"/>
              <a:t>Widcombe Hill</a:t>
            </a:r>
            <a:endParaRPr sz="1600" b="1"/>
          </a:p>
        </p:txBody>
      </p:sp>
      <p:sp>
        <p:nvSpPr>
          <p:cNvPr id="23" name="Google Shape;2647;p168">
            <a:extLst>
              <a:ext uri="{FF2B5EF4-FFF2-40B4-BE49-F238E27FC236}">
                <a16:creationId xmlns:a16="http://schemas.microsoft.com/office/drawing/2014/main" id="{639DD8B7-BA97-85EA-8E94-353789E2A81A}"/>
              </a:ext>
            </a:extLst>
          </p:cNvPr>
          <p:cNvSpPr txBox="1"/>
          <p:nvPr/>
        </p:nvSpPr>
        <p:spPr>
          <a:xfrm>
            <a:off x="8207136" y="991886"/>
            <a:ext cx="3817766" cy="588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400" i="1"/>
              <a:t>Little to no awareness, though a few support it as an alternative to the other roads.</a:t>
            </a:r>
          </a:p>
        </p:txBody>
      </p:sp>
      <p:sp>
        <p:nvSpPr>
          <p:cNvPr id="21" name="Google Shape;2647;p168">
            <a:extLst>
              <a:ext uri="{FF2B5EF4-FFF2-40B4-BE49-F238E27FC236}">
                <a16:creationId xmlns:a16="http://schemas.microsoft.com/office/drawing/2014/main" id="{1B08D742-9666-1887-77D9-7D7E4BF95277}"/>
              </a:ext>
            </a:extLst>
          </p:cNvPr>
          <p:cNvSpPr txBox="1"/>
          <p:nvPr/>
        </p:nvSpPr>
        <p:spPr>
          <a:xfrm>
            <a:off x="8207135" y="1580821"/>
            <a:ext cx="3817767" cy="1848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endParaRPr lang="en-GB" sz="140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/>
              <a:t>Closer to rail and bus stations which makes it feel a more intuitive choice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GB" sz="1400"/>
              <a:t>No significant ‘destinations’ on the route itself vs. North Road which has three ‘destinations’ (King Edwards School, Bath Golf Course, second entrance to the University)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96959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29F3EB-37BF-FD68-BE67-16AEB39E7C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3691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Call for Evidence: Summary of responses (continued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2)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Google Shape;2647;p168">
            <a:extLst>
              <a:ext uri="{FF2B5EF4-FFF2-40B4-BE49-F238E27FC236}">
                <a16:creationId xmlns:a16="http://schemas.microsoft.com/office/drawing/2014/main" id="{3DC4C9FF-F974-D40D-73D7-28F5F5126AD3}"/>
              </a:ext>
            </a:extLst>
          </p:cNvPr>
          <p:cNvSpPr txBox="1"/>
          <p:nvPr/>
        </p:nvSpPr>
        <p:spPr>
          <a:xfrm>
            <a:off x="837198" y="708496"/>
            <a:ext cx="10517603" cy="299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400"/>
            </a:pPr>
            <a:r>
              <a:rPr lang="en-GB" sz="1600" b="1"/>
              <a:t>Suggested alternatives to the active travel schemes:</a:t>
            </a:r>
            <a:endParaRPr sz="1600" b="1"/>
          </a:p>
        </p:txBody>
      </p:sp>
      <p:sp>
        <p:nvSpPr>
          <p:cNvPr id="2655" name="Google Shape;2655;p168"/>
          <p:cNvSpPr txBox="1"/>
          <p:nvPr/>
        </p:nvSpPr>
        <p:spPr>
          <a:xfrm>
            <a:off x="837198" y="1008263"/>
            <a:ext cx="10517603" cy="552958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Adjustments to the existing proposals: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Separate public transport and active travel, sending buses up North Road, and cyclists up </a:t>
            </a:r>
            <a:r>
              <a:rPr lang="en-GB" sz="1400" err="1"/>
              <a:t>Bathwick</a:t>
            </a:r>
            <a:r>
              <a:rPr lang="en-GB" sz="1400"/>
              <a:t> Hill.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Remove all unlimited / free street parking on North Road to create space without removing vehicles.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Make North Road one way (up / down the hill).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Install a Bus gate on North Road as previously suggested.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Test the schemes in a trial before implementing permanently.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Removing barriers to cycling: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Reduce and enforce  speed limits (including speed bumps / traffic gates) to make cycling on current routes feel safer.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Traffic calming” through designated cycle lanes and clearly labelled one way routes.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Install cycle paths elsewhere e.g. Beckford Road / Sydney Place.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Provide secure cycle parking on these roads.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Other ways to reduce car use: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Close University car parks and start a park and ride scheme (as with Wessex Water Buses).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/>
              <a:t>Focus on walking improvements first, rather than schemes geared towards cycling e.g. put in some Zebra crossings and improve lighting. </a:t>
            </a:r>
          </a:p>
        </p:txBody>
      </p:sp>
    </p:spTree>
    <p:extLst>
      <p:ext uri="{BB962C8B-B14F-4D97-AF65-F5344CB8AC3E}">
        <p14:creationId xmlns:p14="http://schemas.microsoft.com/office/powerpoint/2010/main" val="136579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370D886-D2B8-BF47-BD54-B760312175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77125" y="2941638"/>
            <a:ext cx="3402013" cy="76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9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FFFC6-E6D4-944F-9EC6-FF6AC9F17F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258" y="4012148"/>
            <a:ext cx="3746810" cy="2715223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Lucy Bush</a:t>
            </a:r>
          </a:p>
          <a:p>
            <a:pPr lvl="0"/>
            <a:r>
              <a:rPr lang="en-GB" err="1"/>
              <a:t>lbush@britainthinks.com</a:t>
            </a:r>
            <a:r>
              <a:rPr lang="en-GB"/>
              <a:t> </a:t>
            </a:r>
          </a:p>
          <a:p>
            <a:pPr lvl="0"/>
            <a:r>
              <a:rPr lang="en-GB"/>
              <a:t>T: +44 (0)20 7845 5880</a:t>
            </a:r>
          </a:p>
          <a:p>
            <a:pPr lvl="0"/>
            <a:r>
              <a:rPr lang="en-GB" err="1"/>
              <a:t>www.britainthinks.com</a:t>
            </a:r>
            <a:endParaRPr lang="en-GB"/>
          </a:p>
          <a:p>
            <a:pPr lvl="0"/>
            <a:r>
              <a:rPr lang="en-GB"/>
              <a:t>BritainThinks</a:t>
            </a:r>
            <a:br>
              <a:rPr lang="en-GB"/>
            </a:br>
            <a:r>
              <a:rPr lang="en-GB"/>
              <a:t>West Wing</a:t>
            </a:r>
            <a:br>
              <a:rPr lang="en-GB"/>
            </a:br>
            <a:r>
              <a:rPr lang="en-GB"/>
              <a:t>Somerset House</a:t>
            </a:r>
            <a:br>
              <a:rPr lang="en-GB"/>
            </a:br>
            <a:r>
              <a:rPr lang="en-GB"/>
              <a:t>London</a:t>
            </a:r>
            <a:br>
              <a:rPr lang="en-GB"/>
            </a:br>
            <a:r>
              <a:rPr lang="en-GB"/>
              <a:t>WC2R 1LA</a:t>
            </a:r>
            <a:br>
              <a:rPr lang="en-GB"/>
            </a:br>
            <a:r>
              <a:rPr lang="en-GB"/>
              <a:t>United Kingdom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29018"/>
      </p:ext>
    </p:extLst>
  </p:cSld>
  <p:clrMapOvr>
    <a:masterClrMapping/>
  </p:clrMapOvr>
</p:sld>
</file>

<file path=ppt/theme/theme1.xml><?xml version="1.0" encoding="utf-8"?>
<a:theme xmlns:a="http://schemas.openxmlformats.org/drawingml/2006/main" name="BT theme">
  <a:themeElements>
    <a:clrScheme name="Custom 2">
      <a:dk1>
        <a:srgbClr val="494949"/>
      </a:dk1>
      <a:lt1>
        <a:srgbClr val="FFFFFF"/>
      </a:lt1>
      <a:dk2>
        <a:srgbClr val="DE8080"/>
      </a:dk2>
      <a:lt2>
        <a:srgbClr val="E1C380"/>
      </a:lt2>
      <a:accent1>
        <a:srgbClr val="3BA9F3"/>
      </a:accent1>
      <a:accent2>
        <a:srgbClr val="37CEAC"/>
      </a:accent2>
      <a:accent3>
        <a:srgbClr val="B5CDCD"/>
      </a:accent3>
      <a:accent4>
        <a:srgbClr val="A6D9E2"/>
      </a:accent4>
      <a:accent5>
        <a:srgbClr val="99C7EC"/>
      </a:accent5>
      <a:accent6>
        <a:srgbClr val="F9C5B1"/>
      </a:accent6>
      <a:hlink>
        <a:srgbClr val="006DA6"/>
      </a:hlink>
      <a:folHlink>
        <a:srgbClr val="006D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T Simple Template PPT 23.06.21" id="{8BB91AC7-E669-BA43-AF2F-703425237FA3}" vid="{7FF22697-C8F0-354F-8977-046B844FBA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D51145B9F464E82E58DE813F07F43" ma:contentTypeVersion="6" ma:contentTypeDescription="Create a new document." ma:contentTypeScope="" ma:versionID="44c459b9f0aac4c394b822a9583c7162">
  <xsd:schema xmlns:xsd="http://www.w3.org/2001/XMLSchema" xmlns:xs="http://www.w3.org/2001/XMLSchema" xmlns:p="http://schemas.microsoft.com/office/2006/metadata/properties" xmlns:ns2="3cf0fe18-07ea-48b1-a480-e2a98d8aae23" xmlns:ns3="48b26926-155d-47d7-82d0-fd9173a95d3d" targetNamespace="http://schemas.microsoft.com/office/2006/metadata/properties" ma:root="true" ma:fieldsID="617ae0ab74586934c5f9a7b45e958b86" ns2:_="" ns3:_="">
    <xsd:import namespace="3cf0fe18-07ea-48b1-a480-e2a98d8aae23"/>
    <xsd:import namespace="48b26926-155d-47d7-82d0-fd9173a95d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0fe18-07ea-48b1-a480-e2a98d8aae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26926-155d-47d7-82d0-fd9173a95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f0fe18-07ea-48b1-a480-e2a98d8aae23">
      <UserInfo>
        <DisplayName>Sophie Giles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E3B4C-3330-4781-AE60-75048FED754A}">
  <ds:schemaRefs>
    <ds:schemaRef ds:uri="3cf0fe18-07ea-48b1-a480-e2a98d8aae23"/>
    <ds:schemaRef ds:uri="48b26926-155d-47d7-82d0-fd9173a95d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1BAE74-F3EB-49CE-AC95-C23AA7E4B493}">
  <ds:schemaRefs>
    <ds:schemaRef ds:uri="3cf0fe18-07ea-48b1-a480-e2a98d8aae23"/>
    <ds:schemaRef ds:uri="48b26926-155d-47d7-82d0-fd9173a95d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4CAC29-57EA-4289-8533-C45C3AA76D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BT theme</Template>
  <TotalTime>2</TotalTime>
  <Words>1094</Words>
  <Application>Microsoft Macintosh PowerPoint</Application>
  <PresentationFormat>Widescreen</PresentationFormat>
  <Paragraphs>102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Montserrat</vt:lpstr>
      <vt:lpstr>Wingdings</vt:lpstr>
      <vt:lpstr>Zapf Dingbats</vt:lpstr>
      <vt:lpstr>BT theme</vt:lpstr>
      <vt:lpstr>B&amp;NES Council | Citizens’ Panel on Active Travel in Bath and North East Somerset</vt:lpstr>
      <vt:lpstr>Appendix 1</vt:lpstr>
      <vt:lpstr>Overview of the methodology</vt:lpstr>
      <vt:lpstr>We then put out a Call for Evidence to ensure a wider audience were able to share their views with the Panel</vt:lpstr>
      <vt:lpstr>1. Call for Evidence: Summary of responses</vt:lpstr>
      <vt:lpstr>1. Call for Evidence: Summary of responses (continued)</vt:lpstr>
      <vt:lpstr>1. Call for Evidence: Summary of responses (continued 2)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McNaughton Nicholls</dc:creator>
  <cp:lastModifiedBy>Sophie Giles</cp:lastModifiedBy>
  <cp:revision>4</cp:revision>
  <dcterms:created xsi:type="dcterms:W3CDTF">2021-06-28T09:40:43Z</dcterms:created>
  <dcterms:modified xsi:type="dcterms:W3CDTF">2022-11-02T10:49:41Z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0x0101003F9D51145B9F464E82E58DE813F07F43</vt:lpwstr>
  </property>
</Properties>
</file>