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12"/>
  </p:notesMasterIdLst>
  <p:handoutMasterIdLst>
    <p:handoutMasterId r:id="rId13"/>
  </p:handoutMasterIdLst>
  <p:sldIdLst>
    <p:sldId id="1343" r:id="rId5"/>
    <p:sldId id="3591" r:id="rId6"/>
    <p:sldId id="3764" r:id="rId7"/>
    <p:sldId id="3765" r:id="rId8"/>
    <p:sldId id="3766" r:id="rId9"/>
    <p:sldId id="3768" r:id="rId10"/>
    <p:sldId id="1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94"/>
  </p:normalViewPr>
  <p:slideViewPr>
    <p:cSldViewPr snapToGrid="0">
      <p:cViewPr varScale="1">
        <p:scale>
          <a:sx n="121" d="100"/>
          <a:sy n="121" d="100"/>
        </p:scale>
        <p:origin x="6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beta.bathnes.gov.uk/citizens-panel-active-trave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B8C635-DA5D-0449-A8BD-4D47490D19AC}"/>
              </a:ext>
            </a:extLst>
          </p:cNvPr>
          <p:cNvSpPr>
            <a:spLocks noGrp="1"/>
          </p:cNvSpPr>
          <p:nvPr>
            <p:ph type="title" idx="4294967295"/>
          </p:nvPr>
        </p:nvSpPr>
        <p:spPr>
          <a:xfrm>
            <a:off x="2676525" y="1997075"/>
            <a:ext cx="6838950" cy="16240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rPr>
              <a:t>Appendix 2</a:t>
            </a:r>
          </a:p>
        </p:txBody>
      </p:sp>
    </p:spTree>
    <p:extLst>
      <p:ext uri="{BB962C8B-B14F-4D97-AF65-F5344CB8AC3E}">
        <p14:creationId xmlns:p14="http://schemas.microsoft.com/office/powerpoint/2010/main" val="311692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82198A-B640-AED2-12B9-44591D57C919}"/>
              </a:ext>
            </a:extLst>
          </p:cNvPr>
          <p:cNvSpPr/>
          <p:nvPr/>
        </p:nvSpPr>
        <p:spPr>
          <a:xfrm>
            <a:off x="0" y="0"/>
            <a:ext cx="12192000" cy="369196"/>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 Launch event</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In the launch event, we introduced participants to the research and started to get them thinking on the topic</a:t>
            </a:r>
          </a:p>
        </p:txBody>
      </p:sp>
      <p:pic>
        <p:nvPicPr>
          <p:cNvPr id="13" name="Graphic 12">
            <a:extLst>
              <a:ext uri="{FF2B5EF4-FFF2-40B4-BE49-F238E27FC236}">
                <a16:creationId xmlns:a16="http://schemas.microsoft.com/office/drawing/2014/main" id="{2822DCAB-E700-62ED-B18D-61AF27AD93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285" y="1446053"/>
            <a:ext cx="585128" cy="585128"/>
          </a:xfrm>
          <a:prstGeom prst="rect">
            <a:avLst/>
          </a:prstGeom>
        </p:spPr>
      </p:pic>
      <p:sp>
        <p:nvSpPr>
          <p:cNvPr id="6" name="TextBox 5">
            <a:extLst>
              <a:ext uri="{FF2B5EF4-FFF2-40B4-BE49-F238E27FC236}">
                <a16:creationId xmlns:a16="http://schemas.microsoft.com/office/drawing/2014/main" id="{3728832F-E11B-EB80-E368-01C56EE25FD7}"/>
              </a:ext>
            </a:extLst>
          </p:cNvPr>
          <p:cNvSpPr txBox="1"/>
          <p:nvPr/>
        </p:nvSpPr>
        <p:spPr>
          <a:xfrm>
            <a:off x="1389413" y="1549861"/>
            <a:ext cx="5981125" cy="369332"/>
          </a:xfrm>
          <a:prstGeom prst="rect">
            <a:avLst/>
          </a:prstGeom>
          <a:noFill/>
        </p:spPr>
        <p:txBody>
          <a:bodyPr wrap="none" rtlCol="0">
            <a:spAutoFit/>
          </a:bodyPr>
          <a:lstStyle/>
          <a:p>
            <a:r>
              <a:rPr lang="en-US" b="1"/>
              <a:t>All main strand participants, Zoom session (30 mins)</a:t>
            </a:r>
          </a:p>
        </p:txBody>
      </p:sp>
      <p:sp>
        <p:nvSpPr>
          <p:cNvPr id="10" name="Rectangle 9">
            <a:extLst>
              <a:ext uri="{FF2B5EF4-FFF2-40B4-BE49-F238E27FC236}">
                <a16:creationId xmlns:a16="http://schemas.microsoft.com/office/drawing/2014/main" id="{D03B79C9-A8D4-1192-6771-E3173B79BD5F}"/>
              </a:ext>
            </a:extLst>
          </p:cNvPr>
          <p:cNvSpPr/>
          <p:nvPr/>
        </p:nvSpPr>
        <p:spPr>
          <a:xfrm>
            <a:off x="804285" y="2157658"/>
            <a:ext cx="2010167" cy="476776"/>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Welcome</a:t>
            </a:r>
          </a:p>
        </p:txBody>
      </p:sp>
      <p:sp>
        <p:nvSpPr>
          <p:cNvPr id="5" name="Rectangle 4">
            <a:extLst>
              <a:ext uri="{FF2B5EF4-FFF2-40B4-BE49-F238E27FC236}">
                <a16:creationId xmlns:a16="http://schemas.microsoft.com/office/drawing/2014/main" id="{354AAE8F-2E93-E168-4746-A33322F55B34}"/>
              </a:ext>
            </a:extLst>
          </p:cNvPr>
          <p:cNvSpPr/>
          <p:nvPr/>
        </p:nvSpPr>
        <p:spPr>
          <a:xfrm>
            <a:off x="2814452" y="2157658"/>
            <a:ext cx="8689689" cy="476776"/>
          </a:xfrm>
          <a:prstGeom prst="rect">
            <a:avLst/>
          </a:prstGeom>
          <a:solidFill>
            <a:srgbClr val="F9C5B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We introduced who’s in the room: us at </a:t>
            </a:r>
            <a:r>
              <a:rPr lang="en-US" sz="1400" err="1">
                <a:solidFill>
                  <a:schemeClr val="tx1"/>
                </a:solidFill>
              </a:rPr>
              <a:t>BritainThinks</a:t>
            </a:r>
            <a:r>
              <a:rPr lang="en-US" sz="1400">
                <a:solidFill>
                  <a:schemeClr val="tx1"/>
                </a:solidFill>
              </a:rPr>
              <a:t> and participants in the research (Panel members).</a:t>
            </a:r>
          </a:p>
        </p:txBody>
      </p:sp>
      <p:sp>
        <p:nvSpPr>
          <p:cNvPr id="11" name="Rectangle 10">
            <a:extLst>
              <a:ext uri="{FF2B5EF4-FFF2-40B4-BE49-F238E27FC236}">
                <a16:creationId xmlns:a16="http://schemas.microsoft.com/office/drawing/2014/main" id="{9E2DF26C-FFB7-071A-AE5F-FCF3D099A534}"/>
              </a:ext>
            </a:extLst>
          </p:cNvPr>
          <p:cNvSpPr/>
          <p:nvPr/>
        </p:nvSpPr>
        <p:spPr>
          <a:xfrm>
            <a:off x="804285" y="2760911"/>
            <a:ext cx="2010166" cy="1714817"/>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Briefing on the research </a:t>
            </a:r>
          </a:p>
        </p:txBody>
      </p:sp>
      <p:sp>
        <p:nvSpPr>
          <p:cNvPr id="15" name="Rectangle 14">
            <a:extLst>
              <a:ext uri="{FF2B5EF4-FFF2-40B4-BE49-F238E27FC236}">
                <a16:creationId xmlns:a16="http://schemas.microsoft.com/office/drawing/2014/main" id="{3436BA5C-6D5B-1898-F726-6F0B081E0060}"/>
              </a:ext>
            </a:extLst>
          </p:cNvPr>
          <p:cNvSpPr/>
          <p:nvPr/>
        </p:nvSpPr>
        <p:spPr>
          <a:xfrm>
            <a:off x="2814452" y="2760911"/>
            <a:ext cx="8689689" cy="1714817"/>
          </a:xfrm>
          <a:prstGeom prst="rect">
            <a:avLst/>
          </a:prstGeom>
          <a:solidFill>
            <a:srgbClr val="F9C5B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read out an introduction to the research from </a:t>
            </a:r>
            <a:r>
              <a:rPr lang="en-US" sz="1400" err="1">
                <a:solidFill>
                  <a:schemeClr val="tx1"/>
                </a:solidFill>
              </a:rPr>
              <a:t>Councillor</a:t>
            </a:r>
            <a:r>
              <a:rPr lang="en-US" sz="1400">
                <a:solidFill>
                  <a:schemeClr val="tx1"/>
                </a:solidFill>
              </a:rPr>
              <a:t> Sarah Warren (see next slide for exact text).</a:t>
            </a:r>
          </a:p>
          <a:p>
            <a:pPr marL="285750" indent="-285750">
              <a:spcAft>
                <a:spcPts val="600"/>
              </a:spcAft>
              <a:buFont typeface="Arial" panose="020B0604020202020204" pitchFamily="34" charset="0"/>
              <a:buChar char="•"/>
            </a:pPr>
            <a:r>
              <a:rPr lang="en-US" sz="1400">
                <a:solidFill>
                  <a:schemeClr val="tx1"/>
                </a:solidFill>
              </a:rPr>
              <a:t>We explained the purpose of the research, including the role of a Citizens’ Panel and how it will report its findings.</a:t>
            </a:r>
          </a:p>
          <a:p>
            <a:pPr marL="285750" indent="-285750">
              <a:spcAft>
                <a:spcPts val="600"/>
              </a:spcAft>
              <a:buFont typeface="Arial" panose="020B0604020202020204" pitchFamily="34" charset="0"/>
              <a:buChar char="•"/>
            </a:pPr>
            <a:r>
              <a:rPr lang="en-US" sz="1400">
                <a:solidFill>
                  <a:schemeClr val="tx1"/>
                </a:solidFill>
              </a:rPr>
              <a:t>We provided an overview of the structure of the research.</a:t>
            </a:r>
          </a:p>
          <a:p>
            <a:pPr marL="285750" indent="-285750">
              <a:spcAft>
                <a:spcPts val="600"/>
              </a:spcAft>
              <a:buFont typeface="Arial" panose="020B0604020202020204" pitchFamily="34" charset="0"/>
              <a:buChar char="•"/>
            </a:pPr>
            <a:r>
              <a:rPr lang="en-US" sz="1400">
                <a:solidFill>
                  <a:schemeClr val="tx1"/>
                </a:solidFill>
              </a:rPr>
              <a:t>We introduced standard ground rules for the sessions such as encouraging participants to ask if unsure.</a:t>
            </a:r>
          </a:p>
        </p:txBody>
      </p:sp>
      <p:sp>
        <p:nvSpPr>
          <p:cNvPr id="2" name="Rectangle 1">
            <a:extLst>
              <a:ext uri="{FF2B5EF4-FFF2-40B4-BE49-F238E27FC236}">
                <a16:creationId xmlns:a16="http://schemas.microsoft.com/office/drawing/2014/main" id="{3F7A96FA-61D8-421C-0942-351CC9EB5264}"/>
              </a:ext>
            </a:extLst>
          </p:cNvPr>
          <p:cNvSpPr/>
          <p:nvPr/>
        </p:nvSpPr>
        <p:spPr>
          <a:xfrm>
            <a:off x="804285" y="4602205"/>
            <a:ext cx="2010166" cy="1489836"/>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Ice-breakers</a:t>
            </a:r>
          </a:p>
        </p:txBody>
      </p:sp>
      <p:sp>
        <p:nvSpPr>
          <p:cNvPr id="14" name="Rectangle 13">
            <a:extLst>
              <a:ext uri="{FF2B5EF4-FFF2-40B4-BE49-F238E27FC236}">
                <a16:creationId xmlns:a16="http://schemas.microsoft.com/office/drawing/2014/main" id="{1E3FA9F5-6C27-92E0-511C-18BD75CFD0C9}"/>
              </a:ext>
            </a:extLst>
          </p:cNvPr>
          <p:cNvSpPr/>
          <p:nvPr/>
        </p:nvSpPr>
        <p:spPr>
          <a:xfrm>
            <a:off x="2814452" y="4602205"/>
            <a:ext cx="8689689" cy="1489837"/>
          </a:xfrm>
          <a:prstGeom prst="rect">
            <a:avLst/>
          </a:prstGeom>
          <a:solidFill>
            <a:srgbClr val="F9C5B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Before the launch event, we asked participants to send us an image / photo that </a:t>
            </a:r>
            <a:r>
              <a:rPr lang="en-GB" sz="1400">
                <a:solidFill>
                  <a:srgbClr val="494949"/>
                </a:solidFill>
                <a:effectLst/>
                <a:latin typeface="Arial" panose="020B0604020202020204" pitchFamily="34" charset="0"/>
                <a:ea typeface="Times New Roman" panose="02020603050405020304" pitchFamily="18" charset="0"/>
              </a:rPr>
              <a:t>that summarises how they feel about travel and transport in their local area</a:t>
            </a:r>
            <a:r>
              <a:rPr lang="en-US" sz="1400">
                <a:solidFill>
                  <a:schemeClr val="tx1"/>
                </a:solidFill>
                <a:effectLst/>
                <a:latin typeface="Arial" panose="020B0604020202020204" pitchFamily="34" charset="0"/>
                <a:ea typeface="Times New Roman" panose="02020603050405020304" pitchFamily="18" charset="0"/>
              </a:rPr>
              <a:t>, and </a:t>
            </a:r>
            <a:r>
              <a:rPr lang="en-US" sz="1400">
                <a:solidFill>
                  <a:schemeClr val="tx1"/>
                </a:solidFill>
                <a:latin typeface="Arial" panose="020B0604020202020204" pitchFamily="34" charset="0"/>
                <a:ea typeface="Times New Roman" panose="02020603050405020304" pitchFamily="18" charset="0"/>
              </a:rPr>
              <a:t>one </a:t>
            </a:r>
            <a:r>
              <a:rPr lang="en-GB" sz="1400">
                <a:solidFill>
                  <a:srgbClr val="494949"/>
                </a:solidFill>
                <a:latin typeface="Arial" panose="020B0604020202020204" pitchFamily="34" charset="0"/>
              </a:rPr>
              <a:t>that summarises what active travel means to them. We then presented some of the responses we got in the launch event.</a:t>
            </a:r>
          </a:p>
          <a:p>
            <a:pPr marL="285750" indent="-285750">
              <a:spcAft>
                <a:spcPts val="600"/>
              </a:spcAft>
              <a:buFont typeface="Arial" panose="020B0604020202020204" pitchFamily="34" charset="0"/>
              <a:buChar char="•"/>
            </a:pPr>
            <a:r>
              <a:rPr lang="en-US" sz="1400">
                <a:solidFill>
                  <a:schemeClr val="tx1"/>
                </a:solidFill>
              </a:rPr>
              <a:t>We also did a quick poll on the topic, asking participants to pick their top 3 from a list of possible things councils can do to encourage their local communities to reduce their carbon emissions.</a:t>
            </a:r>
          </a:p>
        </p:txBody>
      </p:sp>
    </p:spTree>
    <p:extLst>
      <p:ext uri="{BB962C8B-B14F-4D97-AF65-F5344CB8AC3E}">
        <p14:creationId xmlns:p14="http://schemas.microsoft.com/office/powerpoint/2010/main" val="325706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56FF38-DAAA-8177-ABFF-94ED170C195A}"/>
              </a:ext>
            </a:extLst>
          </p:cNvPr>
          <p:cNvSpPr/>
          <p:nvPr/>
        </p:nvSpPr>
        <p:spPr>
          <a:xfrm>
            <a:off x="0" y="0"/>
            <a:ext cx="12192000" cy="369196"/>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 Launch event</a:t>
            </a:r>
          </a:p>
        </p:txBody>
      </p:sp>
      <p:sp>
        <p:nvSpPr>
          <p:cNvPr id="3" name="Text Placeholder 2">
            <a:extLst>
              <a:ext uri="{FF2B5EF4-FFF2-40B4-BE49-F238E27FC236}">
                <a16:creationId xmlns:a16="http://schemas.microsoft.com/office/drawing/2014/main" id="{3F640313-5E78-B787-4E1C-6EA98ED08CFD}"/>
              </a:ext>
            </a:extLst>
          </p:cNvPr>
          <p:cNvSpPr>
            <a:spLocks noGrp="1"/>
          </p:cNvSpPr>
          <p:nvPr>
            <p:ph type="title" idx="4294967295"/>
          </p:nvPr>
        </p:nvSpPr>
        <p:spPr>
          <a:xfrm>
            <a:off x="804863" y="492125"/>
            <a:ext cx="10699750" cy="792163"/>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a:ln>
                  <a:noFill/>
                </a:ln>
                <a:solidFill>
                  <a:srgbClr val="4A4A4A"/>
                </a:solidFill>
                <a:effectLst/>
                <a:uLnTx/>
                <a:uFillTx/>
                <a:latin typeface="Arial" panose="020B0604020202020204" pitchFamily="34" charset="0"/>
                <a:ea typeface="+mn-ea"/>
                <a:cs typeface="Arial" panose="020B0604020202020204" pitchFamily="34" charset="0"/>
              </a:rPr>
              <a:t>The introduction to the research from Councillor Sarah Warren:</a:t>
            </a:r>
          </a:p>
        </p:txBody>
      </p:sp>
      <p:sp>
        <p:nvSpPr>
          <p:cNvPr id="2" name="Text Placeholder 1">
            <a:extLst>
              <a:ext uri="{FF2B5EF4-FFF2-40B4-BE49-F238E27FC236}">
                <a16:creationId xmlns:a16="http://schemas.microsoft.com/office/drawing/2014/main" id="{59EF0346-ECE3-F450-F7EA-4CD2F7EF260F}"/>
              </a:ext>
            </a:extLst>
          </p:cNvPr>
          <p:cNvSpPr>
            <a:spLocks noGrp="1"/>
          </p:cNvSpPr>
          <p:nvPr>
            <p:ph type="body" sz="quarter" idx="11"/>
          </p:nvPr>
        </p:nvSpPr>
        <p:spPr>
          <a:xfrm>
            <a:off x="804285" y="1656982"/>
            <a:ext cx="10699856" cy="4458809"/>
          </a:xfrm>
        </p:spPr>
        <p:txBody>
          <a:bodyPr/>
          <a:lstStyle/>
          <a:p>
            <a:r>
              <a:rPr lang="en-GB" sz="1300">
                <a:solidFill>
                  <a:schemeClr val="tx1"/>
                </a:solidFill>
              </a:rPr>
              <a:t>Thank you for agreeing to join our first ever Citizens’ Panel in Bath &amp; North East Somerset. This is an exciting venture into deliberative democracy for us, a way for decision-makers to hear the considered thoughts of a group of our population on an important topic.</a:t>
            </a:r>
          </a:p>
          <a:p>
            <a:r>
              <a:rPr lang="en-GB" sz="1300">
                <a:solidFill>
                  <a:schemeClr val="tx1"/>
                </a:solidFill>
              </a:rPr>
              <a:t>At the council, we declared a climate emergency in 2019, and pledged to provide the leadership to enable the district to become carbon neutral by 2030. This was because we believe the devastating impacts global heating will have on the lives and livelihoods of people around the world, including on Bath and North East Somerset residents, are too serious and urgent to ignore. </a:t>
            </a:r>
          </a:p>
          <a:p>
            <a:r>
              <a:rPr lang="en-GB" sz="1300">
                <a:solidFill>
                  <a:schemeClr val="tx1"/>
                </a:solidFill>
              </a:rPr>
              <a:t>We know that a third of our carbon emissions in B&amp;NES come from transport, and there has barely been any reduction in transport emissions over recent years. We also know what we can do about this. Our research shows that car and van mileage must reduce by 25% per person per year by 2030, and that much of the remaining mileage must be in electric vehicles.</a:t>
            </a:r>
          </a:p>
          <a:p>
            <a:r>
              <a:rPr lang="en-GB" sz="1300">
                <a:solidFill>
                  <a:schemeClr val="tx1"/>
                </a:solidFill>
              </a:rPr>
              <a:t>Part of our strategy to reduce vehicle mileage is to encourage people to leave their cars at home whenever possible, and to walk or cycle short and medium length journeys instead. National government has made funding available for us to provide safe cycle infrastructure on our roads, which is to be fully separated from motor vehicles so that everyone can feel safe using it.</a:t>
            </a:r>
          </a:p>
          <a:p>
            <a:pPr>
              <a:spcBef>
                <a:spcPts val="600"/>
              </a:spcBef>
              <a:spcAft>
                <a:spcPts val="600"/>
              </a:spcAft>
            </a:pPr>
            <a:r>
              <a:rPr lang="en-GB" sz="1300">
                <a:solidFill>
                  <a:schemeClr val="tx1"/>
                </a:solidFill>
              </a:rPr>
              <a:t>But this is where we need your help. Because to make space on our narrow roads for safe cycling, we have to take away space that is currently allocated to driving or parking. We have found that some people are really concerned about the impact of making these important changes. </a:t>
            </a:r>
          </a:p>
          <a:p>
            <a:pPr>
              <a:spcBef>
                <a:spcPts val="600"/>
              </a:spcBef>
              <a:spcAft>
                <a:spcPts val="600"/>
              </a:spcAft>
            </a:pPr>
            <a:r>
              <a:rPr lang="en-GB" sz="1300">
                <a:solidFill>
                  <a:schemeClr val="tx1"/>
                </a:solidFill>
              </a:rPr>
              <a:t>We’re interested to hear all of your thoughts about reducing carbon emissions from travel in Bath and North East Somerset. But we are particularly interested to hear your thoughts on the part active travel has to play, and how active travel can be implemented in the local area by considering some of the trade offs that might need to be made in putting these schemes into place. </a:t>
            </a:r>
          </a:p>
          <a:p>
            <a:pPr>
              <a:spcBef>
                <a:spcPts val="600"/>
              </a:spcBef>
              <a:spcAft>
                <a:spcPts val="600"/>
              </a:spcAft>
            </a:pPr>
            <a:r>
              <a:rPr lang="en-GB" sz="1300">
                <a:solidFill>
                  <a:schemeClr val="tx1"/>
                </a:solidFill>
              </a:rPr>
              <a:t>At the end of your discussions, the Council’s Cabinet will receive a report detailing your thoughts and recommendations, and we pledge to consider them very carefully when taking decisions in future. </a:t>
            </a:r>
          </a:p>
          <a:p>
            <a:pPr>
              <a:spcBef>
                <a:spcPts val="600"/>
              </a:spcBef>
              <a:spcAft>
                <a:spcPts val="600"/>
              </a:spcAft>
            </a:pPr>
            <a:r>
              <a:rPr lang="en-GB" sz="1300">
                <a:solidFill>
                  <a:schemeClr val="tx1"/>
                </a:solidFill>
              </a:rPr>
              <a:t>So thank you again for your involvement, we really appreciate your taking the time to help us in this way!</a:t>
            </a:r>
          </a:p>
        </p:txBody>
      </p:sp>
    </p:spTree>
    <p:extLst>
      <p:ext uri="{BB962C8B-B14F-4D97-AF65-F5344CB8AC3E}">
        <p14:creationId xmlns:p14="http://schemas.microsoft.com/office/powerpoint/2010/main" val="14535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2BBC1B-8856-29DD-99CD-EA3259ED0D19}"/>
              </a:ext>
            </a:extLst>
          </p:cNvPr>
          <p:cNvSpPr/>
          <p:nvPr/>
        </p:nvSpPr>
        <p:spPr>
          <a:xfrm>
            <a:off x="0" y="0"/>
            <a:ext cx="12192000" cy="369196"/>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 Launch event</a:t>
            </a:r>
          </a:p>
        </p:txBody>
      </p:sp>
      <p:sp>
        <p:nvSpPr>
          <p:cNvPr id="3" name="Text Placeholder 2">
            <a:extLst>
              <a:ext uri="{FF2B5EF4-FFF2-40B4-BE49-F238E27FC236}">
                <a16:creationId xmlns:a16="http://schemas.microsoft.com/office/drawing/2014/main" id="{FC4B3027-EDE4-60E5-05EA-376889B653AE}"/>
              </a:ext>
            </a:extLst>
          </p:cNvPr>
          <p:cNvSpPr>
            <a:spLocks noGrp="1"/>
          </p:cNvSpPr>
          <p:nvPr>
            <p:ph type="title" idx="4294967295"/>
          </p:nvPr>
        </p:nvSpPr>
        <p:spPr>
          <a:xfrm>
            <a:off x="804863" y="723900"/>
            <a:ext cx="10699750" cy="792163"/>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The explanation of the purpose of the research:</a:t>
            </a:r>
          </a:p>
        </p:txBody>
      </p:sp>
      <p:sp>
        <p:nvSpPr>
          <p:cNvPr id="7" name="Rectangle 6">
            <a:extLst>
              <a:ext uri="{FF2B5EF4-FFF2-40B4-BE49-F238E27FC236}">
                <a16:creationId xmlns:a16="http://schemas.microsoft.com/office/drawing/2014/main" id="{C7CA46D9-B0C6-0E17-FAE1-A34A9E9BE8BA}"/>
              </a:ext>
            </a:extLst>
          </p:cNvPr>
          <p:cNvSpPr/>
          <p:nvPr/>
        </p:nvSpPr>
        <p:spPr>
          <a:xfrm>
            <a:off x="804284" y="1483309"/>
            <a:ext cx="5790825" cy="339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The role of a Citizens' Panel</a:t>
            </a:r>
          </a:p>
        </p:txBody>
      </p:sp>
      <p:sp>
        <p:nvSpPr>
          <p:cNvPr id="8" name="Rectangle 7">
            <a:extLst>
              <a:ext uri="{FF2B5EF4-FFF2-40B4-BE49-F238E27FC236}">
                <a16:creationId xmlns:a16="http://schemas.microsoft.com/office/drawing/2014/main" id="{F6A85694-BC99-4769-7856-E8BBB1B52BFA}"/>
              </a:ext>
            </a:extLst>
          </p:cNvPr>
          <p:cNvSpPr/>
          <p:nvPr/>
        </p:nvSpPr>
        <p:spPr>
          <a:xfrm>
            <a:off x="804284" y="1934203"/>
            <a:ext cx="5790826" cy="3965439"/>
          </a:xfrm>
          <a:prstGeom prst="rect">
            <a:avLst/>
          </a:prstGeom>
          <a:solidFill>
            <a:schemeClr val="accent6">
              <a:alpha val="364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1450">
                <a:solidFill>
                  <a:schemeClr val="tx1"/>
                </a:solidFill>
              </a:rPr>
              <a:t>A Citizens’ Panel is a method of deliberation where a group of local citizens come together, usually over a number of sessions, to consider issues and options relating to a particular topic.</a:t>
            </a:r>
          </a:p>
          <a:p>
            <a:pPr>
              <a:spcBef>
                <a:spcPts val="600"/>
              </a:spcBef>
              <a:spcAft>
                <a:spcPts val="600"/>
              </a:spcAft>
            </a:pPr>
            <a:r>
              <a:rPr lang="en-GB" sz="1450">
                <a:solidFill>
                  <a:schemeClr val="tx1"/>
                </a:solidFill>
              </a:rPr>
              <a:t>Panel members do not need to have specialist knowledge of the subject under consideration. They come together to deliberate by:</a:t>
            </a:r>
          </a:p>
          <a:p>
            <a:pPr marL="285750" indent="-285750">
              <a:spcBef>
                <a:spcPts val="600"/>
              </a:spcBef>
              <a:spcAft>
                <a:spcPts val="600"/>
              </a:spcAft>
              <a:buFont typeface="Arial" panose="020B0604020202020204" pitchFamily="34" charset="0"/>
              <a:buChar char="•"/>
            </a:pPr>
            <a:r>
              <a:rPr lang="en-GB" sz="1450">
                <a:solidFill>
                  <a:schemeClr val="tx1"/>
                </a:solidFill>
              </a:rPr>
              <a:t>receiving and discussing evidence (such as background information or reports) about the topic</a:t>
            </a:r>
          </a:p>
          <a:p>
            <a:pPr marL="285750" indent="-285750">
              <a:spcBef>
                <a:spcPts val="600"/>
              </a:spcBef>
              <a:spcAft>
                <a:spcPts val="600"/>
              </a:spcAft>
              <a:buFont typeface="Arial" panose="020B0604020202020204" pitchFamily="34" charset="0"/>
              <a:buChar char="•"/>
            </a:pPr>
            <a:r>
              <a:rPr lang="en-GB" sz="1450">
                <a:solidFill>
                  <a:schemeClr val="tx1"/>
                </a:solidFill>
              </a:rPr>
              <a:t>receiving information from “witnesses”, and those who hold views on the subject, as well as people with relevant expertise</a:t>
            </a:r>
          </a:p>
          <a:p>
            <a:pPr marL="285750" indent="-285750">
              <a:spcBef>
                <a:spcPts val="600"/>
              </a:spcBef>
              <a:spcAft>
                <a:spcPts val="600"/>
              </a:spcAft>
              <a:buFont typeface="Arial" panose="020B0604020202020204" pitchFamily="34" charset="0"/>
              <a:buChar char="•"/>
            </a:pPr>
            <a:r>
              <a:rPr lang="en-GB" sz="1450">
                <a:solidFill>
                  <a:schemeClr val="tx1"/>
                </a:solidFill>
              </a:rPr>
              <a:t>drawing informed conclusions based on the evidence they have heard</a:t>
            </a:r>
          </a:p>
          <a:p>
            <a:pPr>
              <a:spcBef>
                <a:spcPts val="600"/>
              </a:spcBef>
              <a:spcAft>
                <a:spcPts val="600"/>
              </a:spcAft>
            </a:pPr>
            <a:r>
              <a:rPr lang="en-GB" sz="1450">
                <a:solidFill>
                  <a:schemeClr val="tx1"/>
                </a:solidFill>
              </a:rPr>
              <a:t>Following this process, the Panel makes recommendations for consideration by the commissioning body or bodies.</a:t>
            </a:r>
          </a:p>
        </p:txBody>
      </p:sp>
      <p:sp>
        <p:nvSpPr>
          <p:cNvPr id="6" name="Rectangle 5">
            <a:extLst>
              <a:ext uri="{FF2B5EF4-FFF2-40B4-BE49-F238E27FC236}">
                <a16:creationId xmlns:a16="http://schemas.microsoft.com/office/drawing/2014/main" id="{DAC8658A-CED9-9ADA-F57B-B421300457F8}"/>
              </a:ext>
            </a:extLst>
          </p:cNvPr>
          <p:cNvSpPr/>
          <p:nvPr/>
        </p:nvSpPr>
        <p:spPr>
          <a:xfrm>
            <a:off x="6892290" y="1483309"/>
            <a:ext cx="4611850" cy="339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How the Panel will report its findings</a:t>
            </a:r>
          </a:p>
        </p:txBody>
      </p:sp>
      <p:sp>
        <p:nvSpPr>
          <p:cNvPr id="9" name="Rectangle 8">
            <a:extLst>
              <a:ext uri="{FF2B5EF4-FFF2-40B4-BE49-F238E27FC236}">
                <a16:creationId xmlns:a16="http://schemas.microsoft.com/office/drawing/2014/main" id="{D403EC31-C642-2AE5-4B7F-46EA323EACAC}"/>
              </a:ext>
            </a:extLst>
          </p:cNvPr>
          <p:cNvSpPr/>
          <p:nvPr/>
        </p:nvSpPr>
        <p:spPr>
          <a:xfrm>
            <a:off x="6892290" y="1934203"/>
            <a:ext cx="4611850" cy="3965440"/>
          </a:xfrm>
          <a:prstGeom prst="rect">
            <a:avLst/>
          </a:prstGeom>
          <a:solidFill>
            <a:schemeClr val="accent6">
              <a:alpha val="364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1400">
                <a:solidFill>
                  <a:schemeClr val="tx1"/>
                </a:solidFill>
              </a:rPr>
              <a:t>Britain Thinks will prepare a report based on the recommendations of the Panel which will be presented to the Cabinet of the council.</a:t>
            </a:r>
          </a:p>
          <a:p>
            <a:pPr>
              <a:spcBef>
                <a:spcPts val="600"/>
              </a:spcBef>
              <a:spcAft>
                <a:spcPts val="600"/>
              </a:spcAft>
            </a:pPr>
            <a:r>
              <a:rPr lang="en-GB" sz="1400">
                <a:solidFill>
                  <a:schemeClr val="tx1"/>
                </a:solidFill>
              </a:rPr>
              <a:t>In addition to responding to the key research questions, the report will set out wider findings and discussions of the Panel as they consider these specific questions, particularly as they relate to transport policy and access issues.</a:t>
            </a:r>
          </a:p>
          <a:p>
            <a:pPr>
              <a:spcBef>
                <a:spcPts val="600"/>
              </a:spcBef>
              <a:spcAft>
                <a:spcPts val="600"/>
              </a:spcAft>
            </a:pPr>
            <a:r>
              <a:rPr lang="en-GB" sz="1400">
                <a:solidFill>
                  <a:schemeClr val="tx1"/>
                </a:solidFill>
              </a:rPr>
              <a:t>The Panel will not have the power to make binding decisions about which, if any, of the proposed active travel schemes are taken forward.</a:t>
            </a:r>
          </a:p>
          <a:p>
            <a:pPr>
              <a:spcBef>
                <a:spcPts val="600"/>
              </a:spcBef>
              <a:spcAft>
                <a:spcPts val="600"/>
              </a:spcAft>
            </a:pPr>
            <a:r>
              <a:rPr lang="en-GB" sz="1400">
                <a:solidFill>
                  <a:schemeClr val="tx1"/>
                </a:solidFill>
              </a:rPr>
              <a:t>The Council’s Cabinet will receive the report and give close consideration to its recommendations. The recommendations and all the submissions gathered will also be made public.</a:t>
            </a:r>
          </a:p>
        </p:txBody>
      </p:sp>
      <p:sp>
        <p:nvSpPr>
          <p:cNvPr id="5" name="TextBox 4">
            <a:extLst>
              <a:ext uri="{FF2B5EF4-FFF2-40B4-BE49-F238E27FC236}">
                <a16:creationId xmlns:a16="http://schemas.microsoft.com/office/drawing/2014/main" id="{015AAB9A-50FA-A135-1996-5998C8DE09CA}"/>
              </a:ext>
            </a:extLst>
          </p:cNvPr>
          <p:cNvSpPr txBox="1"/>
          <p:nvPr/>
        </p:nvSpPr>
        <p:spPr>
          <a:xfrm>
            <a:off x="739472" y="6079318"/>
            <a:ext cx="9608865" cy="523220"/>
          </a:xfrm>
          <a:prstGeom prst="rect">
            <a:avLst/>
          </a:prstGeom>
          <a:noFill/>
        </p:spPr>
        <p:txBody>
          <a:bodyPr wrap="square" rtlCol="0">
            <a:spAutoFit/>
          </a:bodyPr>
          <a:lstStyle/>
          <a:p>
            <a:r>
              <a:rPr lang="en-US" sz="1400" i="1"/>
              <a:t>If you have any more questions on how the process works, please go to </a:t>
            </a:r>
            <a:r>
              <a:rPr lang="en-US" sz="1400" i="1">
                <a:solidFill>
                  <a:sysClr val="windowText" lastClr="000000"/>
                </a:solidFill>
                <a:hlinkClick r:id="rId2"/>
              </a:rPr>
              <a:t>https://beta.bathnes.gov.uk/citizens-panel-active-travel</a:t>
            </a:r>
            <a:endParaRPr lang="en-US" sz="1400" i="1"/>
          </a:p>
        </p:txBody>
      </p:sp>
    </p:spTree>
    <p:extLst>
      <p:ext uri="{BB962C8B-B14F-4D97-AF65-F5344CB8AC3E}">
        <p14:creationId xmlns:p14="http://schemas.microsoft.com/office/powerpoint/2010/main" val="220546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82198A-B640-AED2-12B9-44591D57C919}"/>
              </a:ext>
            </a:extLst>
          </p:cNvPr>
          <p:cNvSpPr/>
          <p:nvPr/>
        </p:nvSpPr>
        <p:spPr>
          <a:xfrm>
            <a:off x="0" y="0"/>
            <a:ext cx="12192000" cy="369196"/>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 Initial focus group or depth interview</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In the initial groups / interviews, we explored spontaneous views on travel in the local area, including active travel</a:t>
            </a:r>
          </a:p>
        </p:txBody>
      </p:sp>
      <p:pic>
        <p:nvPicPr>
          <p:cNvPr id="13" name="Graphic 12">
            <a:extLst>
              <a:ext uri="{FF2B5EF4-FFF2-40B4-BE49-F238E27FC236}">
                <a16:creationId xmlns:a16="http://schemas.microsoft.com/office/drawing/2014/main" id="{2822DCAB-E700-62ED-B18D-61AF27AD93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285" y="1446053"/>
            <a:ext cx="585128" cy="585128"/>
          </a:xfrm>
          <a:prstGeom prst="rect">
            <a:avLst/>
          </a:prstGeom>
        </p:spPr>
      </p:pic>
      <p:sp>
        <p:nvSpPr>
          <p:cNvPr id="6" name="TextBox 5">
            <a:extLst>
              <a:ext uri="{FF2B5EF4-FFF2-40B4-BE49-F238E27FC236}">
                <a16:creationId xmlns:a16="http://schemas.microsoft.com/office/drawing/2014/main" id="{3728832F-E11B-EB80-E368-01C56EE25FD7}"/>
              </a:ext>
            </a:extLst>
          </p:cNvPr>
          <p:cNvSpPr txBox="1"/>
          <p:nvPr/>
        </p:nvSpPr>
        <p:spPr>
          <a:xfrm>
            <a:off x="1389412" y="1446053"/>
            <a:ext cx="4462966" cy="646331"/>
          </a:xfrm>
          <a:prstGeom prst="rect">
            <a:avLst/>
          </a:prstGeom>
          <a:noFill/>
        </p:spPr>
        <p:txBody>
          <a:bodyPr wrap="square" rtlCol="0">
            <a:spAutoFit/>
          </a:bodyPr>
          <a:lstStyle/>
          <a:p>
            <a:r>
              <a:rPr lang="en-US" b="1"/>
              <a:t>6 main strand participants in each focus group, Zoom session (90 mins)</a:t>
            </a:r>
          </a:p>
        </p:txBody>
      </p:sp>
      <p:pic>
        <p:nvPicPr>
          <p:cNvPr id="21" name="Graphic 20">
            <a:extLst>
              <a:ext uri="{FF2B5EF4-FFF2-40B4-BE49-F238E27FC236}">
                <a16:creationId xmlns:a16="http://schemas.microsoft.com/office/drawing/2014/main" id="{F08A7234-10F1-6AE8-111A-52B13CAE357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8945" y="1508546"/>
            <a:ext cx="514237" cy="514237"/>
          </a:xfrm>
          <a:prstGeom prst="rect">
            <a:avLst/>
          </a:prstGeom>
        </p:spPr>
      </p:pic>
      <p:sp>
        <p:nvSpPr>
          <p:cNvPr id="22" name="TextBox 21">
            <a:extLst>
              <a:ext uri="{FF2B5EF4-FFF2-40B4-BE49-F238E27FC236}">
                <a16:creationId xmlns:a16="http://schemas.microsoft.com/office/drawing/2014/main" id="{4D173F1C-2A23-EFB7-EF33-CA648D6DBBD7}"/>
              </a:ext>
            </a:extLst>
          </p:cNvPr>
          <p:cNvSpPr txBox="1"/>
          <p:nvPr/>
        </p:nvSpPr>
        <p:spPr>
          <a:xfrm>
            <a:off x="6833182" y="1450110"/>
            <a:ext cx="4670959" cy="646331"/>
          </a:xfrm>
          <a:prstGeom prst="rect">
            <a:avLst/>
          </a:prstGeom>
          <a:noFill/>
        </p:spPr>
        <p:txBody>
          <a:bodyPr wrap="square" rtlCol="0">
            <a:spAutoFit/>
          </a:bodyPr>
          <a:lstStyle/>
          <a:p>
            <a:r>
              <a:rPr lang="en-US" b="1"/>
              <a:t>3 hard-to-reach strand participants, individual Zoom or phone calls (60 mins)</a:t>
            </a:r>
          </a:p>
        </p:txBody>
      </p:sp>
      <p:sp>
        <p:nvSpPr>
          <p:cNvPr id="10" name="Rectangle 9">
            <a:extLst>
              <a:ext uri="{FF2B5EF4-FFF2-40B4-BE49-F238E27FC236}">
                <a16:creationId xmlns:a16="http://schemas.microsoft.com/office/drawing/2014/main" id="{D03B79C9-A8D4-1192-6771-E3173B79BD5F}"/>
              </a:ext>
            </a:extLst>
          </p:cNvPr>
          <p:cNvSpPr/>
          <p:nvPr/>
        </p:nvSpPr>
        <p:spPr>
          <a:xfrm>
            <a:off x="804285" y="2157657"/>
            <a:ext cx="2010167" cy="60325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Introductions</a:t>
            </a:r>
          </a:p>
        </p:txBody>
      </p:sp>
      <p:sp>
        <p:nvSpPr>
          <p:cNvPr id="5" name="Rectangle 4">
            <a:extLst>
              <a:ext uri="{FF2B5EF4-FFF2-40B4-BE49-F238E27FC236}">
                <a16:creationId xmlns:a16="http://schemas.microsoft.com/office/drawing/2014/main" id="{354AAE8F-2E93-E168-4746-A33322F55B34}"/>
              </a:ext>
            </a:extLst>
          </p:cNvPr>
          <p:cNvSpPr/>
          <p:nvPr/>
        </p:nvSpPr>
        <p:spPr>
          <a:xfrm>
            <a:off x="2814452" y="2157658"/>
            <a:ext cx="8689689" cy="603252"/>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introduced the terms of the session</a:t>
            </a:r>
          </a:p>
          <a:p>
            <a:pPr marL="285750" indent="-285750">
              <a:spcAft>
                <a:spcPts val="600"/>
              </a:spcAft>
              <a:buFont typeface="Arial" panose="020B0604020202020204" pitchFamily="34" charset="0"/>
              <a:buChar char="•"/>
            </a:pPr>
            <a:r>
              <a:rPr lang="en-US" sz="1400">
                <a:solidFill>
                  <a:schemeClr val="tx1"/>
                </a:solidFill>
              </a:rPr>
              <a:t>Participants introduced themselves</a:t>
            </a:r>
          </a:p>
        </p:txBody>
      </p:sp>
      <p:sp>
        <p:nvSpPr>
          <p:cNvPr id="11" name="Rectangle 10">
            <a:extLst>
              <a:ext uri="{FF2B5EF4-FFF2-40B4-BE49-F238E27FC236}">
                <a16:creationId xmlns:a16="http://schemas.microsoft.com/office/drawing/2014/main" id="{9E2DF26C-FFB7-071A-AE5F-FCF3D099A534}"/>
              </a:ext>
            </a:extLst>
          </p:cNvPr>
          <p:cNvSpPr/>
          <p:nvPr/>
        </p:nvSpPr>
        <p:spPr>
          <a:xfrm>
            <a:off x="804285" y="2860083"/>
            <a:ext cx="2010166" cy="90040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Spontaneous views on travel in the local area</a:t>
            </a:r>
          </a:p>
        </p:txBody>
      </p:sp>
      <p:sp>
        <p:nvSpPr>
          <p:cNvPr id="15" name="Rectangle 14">
            <a:extLst>
              <a:ext uri="{FF2B5EF4-FFF2-40B4-BE49-F238E27FC236}">
                <a16:creationId xmlns:a16="http://schemas.microsoft.com/office/drawing/2014/main" id="{3436BA5C-6D5B-1898-F726-6F0B081E0060}"/>
              </a:ext>
            </a:extLst>
          </p:cNvPr>
          <p:cNvSpPr/>
          <p:nvPr/>
        </p:nvSpPr>
        <p:spPr>
          <a:xfrm>
            <a:off x="2814452" y="2860080"/>
            <a:ext cx="8689689" cy="900406"/>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asked participants about what travel looks like for them in their local area, then specifically in the area between the valley floor and </a:t>
            </a:r>
            <a:r>
              <a:rPr lang="en-US" sz="1400" err="1">
                <a:solidFill>
                  <a:schemeClr val="tx1"/>
                </a:solidFill>
              </a:rPr>
              <a:t>Claverton</a:t>
            </a:r>
            <a:r>
              <a:rPr lang="en-US" sz="1400">
                <a:solidFill>
                  <a:schemeClr val="tx1"/>
                </a:solidFill>
              </a:rPr>
              <a:t> Down</a:t>
            </a:r>
          </a:p>
          <a:p>
            <a:pPr marL="285750" indent="-285750">
              <a:spcAft>
                <a:spcPts val="600"/>
              </a:spcAft>
              <a:buFont typeface="Arial" panose="020B0604020202020204" pitchFamily="34" charset="0"/>
              <a:buChar char="•"/>
            </a:pPr>
            <a:r>
              <a:rPr lang="en-US" sz="1400">
                <a:solidFill>
                  <a:schemeClr val="tx1"/>
                </a:solidFill>
              </a:rPr>
              <a:t>We asked participants what is working well, less well, or could be improved about travel locally</a:t>
            </a:r>
          </a:p>
        </p:txBody>
      </p:sp>
      <p:sp>
        <p:nvSpPr>
          <p:cNvPr id="4" name="Rectangle 3">
            <a:extLst>
              <a:ext uri="{FF2B5EF4-FFF2-40B4-BE49-F238E27FC236}">
                <a16:creationId xmlns:a16="http://schemas.microsoft.com/office/drawing/2014/main" id="{E09BC9D2-0C95-8012-D57D-BDA0ADFA8FE9}"/>
              </a:ext>
            </a:extLst>
          </p:cNvPr>
          <p:cNvSpPr/>
          <p:nvPr/>
        </p:nvSpPr>
        <p:spPr>
          <a:xfrm>
            <a:off x="804285" y="3859655"/>
            <a:ext cx="2010166" cy="118735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Spontaneous views on active travel locally</a:t>
            </a:r>
          </a:p>
        </p:txBody>
      </p:sp>
      <p:sp>
        <p:nvSpPr>
          <p:cNvPr id="7" name="Rectangle 6">
            <a:extLst>
              <a:ext uri="{FF2B5EF4-FFF2-40B4-BE49-F238E27FC236}">
                <a16:creationId xmlns:a16="http://schemas.microsoft.com/office/drawing/2014/main" id="{E57EE6B2-8654-472F-79B9-4455766B0E16}"/>
              </a:ext>
            </a:extLst>
          </p:cNvPr>
          <p:cNvSpPr/>
          <p:nvPr/>
        </p:nvSpPr>
        <p:spPr>
          <a:xfrm>
            <a:off x="2814452" y="3859655"/>
            <a:ext cx="8689689" cy="1187358"/>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explored spontaneous associations with sustainable travel, and then what options there are locally</a:t>
            </a:r>
          </a:p>
          <a:p>
            <a:pPr marL="285750" indent="-285750">
              <a:spcAft>
                <a:spcPts val="600"/>
              </a:spcAft>
              <a:buFont typeface="Arial" panose="020B0604020202020204" pitchFamily="34" charset="0"/>
              <a:buChar char="•"/>
            </a:pPr>
            <a:r>
              <a:rPr lang="en-US" sz="1400">
                <a:solidFill>
                  <a:schemeClr val="tx1"/>
                </a:solidFill>
              </a:rPr>
              <a:t>We then explored spontaneous associations with active travel, what options there are locally and views on these (including the area between the valley floor and </a:t>
            </a:r>
            <a:r>
              <a:rPr lang="en-US" sz="1400" err="1">
                <a:solidFill>
                  <a:schemeClr val="tx1"/>
                </a:solidFill>
              </a:rPr>
              <a:t>Claverton</a:t>
            </a:r>
            <a:r>
              <a:rPr lang="en-US" sz="1400">
                <a:solidFill>
                  <a:schemeClr val="tx1"/>
                </a:solidFill>
              </a:rPr>
              <a:t> Down specifically), and how often they travel actively</a:t>
            </a:r>
          </a:p>
        </p:txBody>
      </p:sp>
      <p:sp>
        <p:nvSpPr>
          <p:cNvPr id="8" name="Rectangle 7">
            <a:extLst>
              <a:ext uri="{FF2B5EF4-FFF2-40B4-BE49-F238E27FC236}">
                <a16:creationId xmlns:a16="http://schemas.microsoft.com/office/drawing/2014/main" id="{98252E7F-6D98-5FC1-96F2-AF7AFF5E0330}"/>
              </a:ext>
            </a:extLst>
          </p:cNvPr>
          <p:cNvSpPr/>
          <p:nvPr/>
        </p:nvSpPr>
        <p:spPr>
          <a:xfrm>
            <a:off x="804285" y="5139977"/>
            <a:ext cx="2010166" cy="6768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Awareness of proposals</a:t>
            </a:r>
          </a:p>
        </p:txBody>
      </p:sp>
      <p:sp>
        <p:nvSpPr>
          <p:cNvPr id="9" name="Rectangle 8">
            <a:extLst>
              <a:ext uri="{FF2B5EF4-FFF2-40B4-BE49-F238E27FC236}">
                <a16:creationId xmlns:a16="http://schemas.microsoft.com/office/drawing/2014/main" id="{DE1C0039-8000-D25B-3D81-7DF30F9C57A9}"/>
              </a:ext>
            </a:extLst>
          </p:cNvPr>
          <p:cNvSpPr/>
          <p:nvPr/>
        </p:nvSpPr>
        <p:spPr>
          <a:xfrm>
            <a:off x="2814452" y="5139973"/>
            <a:ext cx="8689689" cy="676889"/>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explored awareness of active travel scheme proposals between the valley floor and </a:t>
            </a:r>
            <a:r>
              <a:rPr lang="en-US" sz="1400" err="1">
                <a:solidFill>
                  <a:schemeClr val="tx1"/>
                </a:solidFill>
              </a:rPr>
              <a:t>Claverton</a:t>
            </a:r>
            <a:r>
              <a:rPr lang="en-US" sz="1400">
                <a:solidFill>
                  <a:schemeClr val="tx1"/>
                </a:solidFill>
              </a:rPr>
              <a:t> Down, and views on anything they had heard</a:t>
            </a:r>
          </a:p>
        </p:txBody>
      </p:sp>
      <p:sp>
        <p:nvSpPr>
          <p:cNvPr id="19" name="Rectangle 18">
            <a:extLst>
              <a:ext uri="{FF2B5EF4-FFF2-40B4-BE49-F238E27FC236}">
                <a16:creationId xmlns:a16="http://schemas.microsoft.com/office/drawing/2014/main" id="{F04B1C87-4B29-580D-513D-86B853F80180}"/>
              </a:ext>
            </a:extLst>
          </p:cNvPr>
          <p:cNvSpPr/>
          <p:nvPr/>
        </p:nvSpPr>
        <p:spPr>
          <a:xfrm>
            <a:off x="804285" y="5909822"/>
            <a:ext cx="9562873" cy="67688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 the interviews with the hard-to-reach participants, we covered the same topics with the addition of an introduction to the research as they had not attended the launch event </a:t>
            </a:r>
          </a:p>
        </p:txBody>
      </p:sp>
    </p:spTree>
    <p:extLst>
      <p:ext uri="{BB962C8B-B14F-4D97-AF65-F5344CB8AC3E}">
        <p14:creationId xmlns:p14="http://schemas.microsoft.com/office/powerpoint/2010/main" val="334253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370D886-D2B8-BF47-BD54-B76031217567}"/>
              </a:ext>
            </a:extLst>
          </p:cNvPr>
          <p:cNvSpPr>
            <a:spLocks noGrp="1"/>
          </p:cNvSpPr>
          <p:nvPr>
            <p:ph type="title" idx="4294967295"/>
          </p:nvPr>
        </p:nvSpPr>
        <p:spPr>
          <a:xfrm>
            <a:off x="7477125" y="2941638"/>
            <a:ext cx="3402013" cy="762000"/>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Thank you</a:t>
            </a:r>
            <a:endParaRPr kumimoji="0" lang="en-US" sz="5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E20FFFC6-E6D4-944F-9EC6-FF6AC9F17FA8}"/>
              </a:ext>
            </a:extLst>
          </p:cNvPr>
          <p:cNvSpPr>
            <a:spLocks noGrp="1"/>
          </p:cNvSpPr>
          <p:nvPr>
            <p:ph type="body" sz="quarter" idx="12"/>
          </p:nvPr>
        </p:nvSpPr>
        <p:spPr>
          <a:xfrm>
            <a:off x="7477258" y="4012148"/>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Lucy Bush</a:t>
            </a:r>
          </a:p>
          <a:p>
            <a:pPr lvl="0"/>
            <a:r>
              <a:rPr lang="en-GB" err="1"/>
              <a:t>lbush@britainthinks.com</a:t>
            </a:r>
            <a:r>
              <a:rPr lang="en-GB"/>
              <a:t> </a:t>
            </a:r>
          </a:p>
          <a:p>
            <a:pPr lvl="0"/>
            <a:r>
              <a:rPr lang="en-GB"/>
              <a:t>T: +44 (0)20 7845 5880</a:t>
            </a:r>
          </a:p>
          <a:p>
            <a:pPr lvl="0"/>
            <a:r>
              <a:rPr lang="en-GB" err="1"/>
              <a:t>www.britainthinks.com</a:t>
            </a:r>
            <a:endParaRPr lang="en-GB"/>
          </a:p>
          <a:p>
            <a:pPr lvl="0"/>
            <a:r>
              <a:rPr lang="en-GB"/>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spTree>
    <p:extLst>
      <p:ext uri="{BB962C8B-B14F-4D97-AF65-F5344CB8AC3E}">
        <p14:creationId xmlns:p14="http://schemas.microsoft.com/office/powerpoint/2010/main" val="3393629018"/>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0</TotalTime>
  <Words>1271</Words>
  <Application>Microsoft Macintosh PowerPoint</Application>
  <PresentationFormat>Widescreen</PresentationFormat>
  <Paragraphs>64</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Montserrat</vt:lpstr>
      <vt:lpstr>BT theme</vt:lpstr>
      <vt:lpstr>B&amp;NES Council | Citizens’ Panel on Active Travel in Bath and North East Somerset</vt:lpstr>
      <vt:lpstr>Appendix 2</vt:lpstr>
      <vt:lpstr>In the launch event, we introduced participants to the research and started to get them thinking on the topic</vt:lpstr>
      <vt:lpstr>The introduction to the research from Councillor Sarah Warren:</vt:lpstr>
      <vt:lpstr>The explanation of the purpose of the research:</vt:lpstr>
      <vt:lpstr>In the initial groups / interviews, we explored spontaneous views on travel in the local area, including active travel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Sophie Giles</cp:lastModifiedBy>
  <cp:revision>3</cp:revision>
  <dcterms:created xsi:type="dcterms:W3CDTF">2021-06-28T09:40:43Z</dcterms:created>
  <dcterms:modified xsi:type="dcterms:W3CDTF">2022-11-02T10:50:31Z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