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autoCompressPictures="0">
  <p:sldMasterIdLst>
    <p:sldMasterId id="2147483651" r:id="rId4"/>
  </p:sldMasterIdLst>
  <p:notesMasterIdLst>
    <p:notesMasterId r:id="rId13"/>
  </p:notesMasterIdLst>
  <p:handoutMasterIdLst>
    <p:handoutMasterId r:id="rId14"/>
  </p:handoutMasterIdLst>
  <p:sldIdLst>
    <p:sldId id="1343" r:id="rId5"/>
    <p:sldId id="3591" r:id="rId6"/>
    <p:sldId id="3770" r:id="rId7"/>
    <p:sldId id="3784" r:id="rId8"/>
    <p:sldId id="3783" r:id="rId9"/>
    <p:sldId id="3781" r:id="rId10"/>
    <p:sldId id="3782" r:id="rId11"/>
    <p:sldId id="13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61E206-E425-5EF2-2CAF-78E8CEB0F5DE}" name="Max Templer" initials="MT" userId="S::mtempler@britainthinks.com::837b35ac-07fd-4baa-b8e5-7c8f9eb35c6b" providerId="AD"/>
  <p188:author id="{2EB4D52A-E2BA-4737-002A-4BC19E5E8B3E}" name="Sophie Giles" initials="SG" userId="S::sgiles@britainthinks.com::118e39ce-3180-4262-8d60-c9698ab813e8" providerId="AD"/>
  <p188:author id="{29566447-5256-038E-9872-046EDA7522AF}" name="Lucy Bush" initials="LB" userId="S::lbush@britainthinks.com::1884a013-46bf-4558-b898-69237cb298a1" providerId="AD"/>
  <p188:author id="{C8C62370-86C7-BAC6-9FF9-D6E7C702E7EA}" name="Allie Jennings" initials="AJ" userId="S::ajennings@britainthinks.com::d05cfec8-85df-4d8b-b973-54fc7f92d822" providerId="AD"/>
  <p188:author id="{66332084-6854-0E11-1A31-85F0B200C6AC}" name="Alasdair Pearce" initials="AP" userId="S::apearce@britainthinks.com::435e086e-9bc9-4d17-985b-f11f643d8dd5" providerId="AD"/>
  <p188:author id="{F79A4188-974B-EA02-79B2-DC47D7FB6F25}" name="Gráinne Fay" initials="GF" userId="S::gfay@britainthinks.com::45e0d914-c221-4613-85bd-40a996867fd4" providerId="AD"/>
  <p188:author id="{9415CFA0-1B3C-9339-7643-5138AA7DB3DD}" name="Hana Kapetanovic" initials="HK" userId="S::hkapetanovic@britainthinks.com::3d426b85-7fd5-4043-8d2f-799a1913ad25" providerId="AD"/>
  <p188:author id="{6B6B80AA-5AE9-3225-A112-A9FD64BA8C09}" name="Molly Jeffries" initials="MJ" userId="S::mjeffries@britainthinks.com::15bd6954-e808-4a0d-88ce-e12dd8beb893" providerId="AD"/>
  <p188:author id="{967D2CAC-0A29-F8F3-0B2D-E86E7C2C34AB}" name="Shyma Zitoun" initials="SZ" userId="S::szitoun@britainthinks.com::ab3d3ddc-8a8b-4866-8e04-aab926f1297a" providerId="AD"/>
  <p188:author id="{461AE7AF-6E13-2FC9-AFB5-4172E5C6782F}" name="Holly Belcher" initials="HB" userId="S::hbelcher@britainthinks.com::7efaa787-46cc-4faa-b5c8-9fc02890cfdc" providerId="AD"/>
  <p188:author id="{1EBC7AD8-1145-8F7E-3F52-9C8E15A7A580}" name="Gemma Carroll" initials="GC" userId="4a904c6cd9ac024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C5B1"/>
    <a:srgbClr val="D7F5EE"/>
    <a:srgbClr val="F8E6E6"/>
    <a:srgbClr val="828282"/>
    <a:srgbClr val="F0F5F5"/>
    <a:srgbClr val="7F7F7F"/>
    <a:srgbClr val="626262"/>
    <a:srgbClr val="DE8080"/>
    <a:srgbClr val="F1F6F6"/>
    <a:srgbClr val="D8EE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94"/>
  </p:normalViewPr>
  <p:slideViewPr>
    <p:cSldViewPr snapToGrid="0">
      <p:cViewPr varScale="1">
        <p:scale>
          <a:sx n="121" d="100"/>
          <a:sy n="121" d="100"/>
        </p:scale>
        <p:origin x="63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41A369-7F6B-5041-B011-AD78D0049A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046BA7-F287-5245-8777-F98AEB93C4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BB27E6-4031-9E4C-879F-11F95BCC8625}" type="datetimeFigureOut">
              <a:rPr lang="en-US" smtClean="0"/>
              <a:t>11/2/22</a:t>
            </a:fld>
            <a:endParaRPr lang="en-US"/>
          </a:p>
        </p:txBody>
      </p:sp>
      <p:sp>
        <p:nvSpPr>
          <p:cNvPr id="4" name="Footer Placeholder 3">
            <a:extLst>
              <a:ext uri="{FF2B5EF4-FFF2-40B4-BE49-F238E27FC236}">
                <a16:creationId xmlns:a16="http://schemas.microsoft.com/office/drawing/2014/main" id="{220683DE-F96F-CF4D-9F53-C8B5777DA9D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6F9930-6B5A-404C-AA28-539C3D8895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F7E9A-0F36-3C46-96EE-BC4FE90CF0D9}" type="slidenum">
              <a:rPr lang="en-US" smtClean="0"/>
              <a:t>‹#›</a:t>
            </a:fld>
            <a:endParaRPr lang="en-US"/>
          </a:p>
        </p:txBody>
      </p:sp>
    </p:spTree>
    <p:extLst>
      <p:ext uri="{BB962C8B-B14F-4D97-AF65-F5344CB8AC3E}">
        <p14:creationId xmlns:p14="http://schemas.microsoft.com/office/powerpoint/2010/main" val="571091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E76B6-E8BA-7645-8A24-6AB74F9F2B50}" type="datetimeFigureOut">
              <a:rPr lang="en-US" smtClean="0"/>
              <a:t>11/2/22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E0C61-032B-0442-AFDE-692B07187050}" type="slidenum">
              <a:rPr lang="en-US" smtClean="0"/>
              <a:t>‹#›</a:t>
            </a:fld>
            <a:endParaRPr lang="en-US"/>
          </a:p>
        </p:txBody>
      </p:sp>
    </p:spTree>
    <p:extLst>
      <p:ext uri="{BB962C8B-B14F-4D97-AF65-F5344CB8AC3E}">
        <p14:creationId xmlns:p14="http://schemas.microsoft.com/office/powerpoint/2010/main" val="67047972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3FE0C61-032B-0442-AFDE-692B07187050}" type="slidenum">
              <a:rPr lang="en-US" smtClean="0"/>
              <a:t>2</a:t>
            </a:fld>
            <a:endParaRPr lang="en-US"/>
          </a:p>
        </p:txBody>
      </p:sp>
    </p:spTree>
    <p:extLst>
      <p:ext uri="{BB962C8B-B14F-4D97-AF65-F5344CB8AC3E}">
        <p14:creationId xmlns:p14="http://schemas.microsoft.com/office/powerpoint/2010/main" val="961623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spTree>
    <p:extLst>
      <p:ext uri="{BB962C8B-B14F-4D97-AF65-F5344CB8AC3E}">
        <p14:creationId xmlns:p14="http://schemas.microsoft.com/office/powerpoint/2010/main" val="364215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22" name="Text Placeholder 4">
            <a:extLst>
              <a:ext uri="{FF2B5EF4-FFF2-40B4-BE49-F238E27FC236}">
                <a16:creationId xmlns:a16="http://schemas.microsoft.com/office/drawing/2014/main" id="{B5F13504-136D-3943-9D11-4E2D9E267D03}"/>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5" name="Text Placeholder 4">
            <a:extLst>
              <a:ext uri="{FF2B5EF4-FFF2-40B4-BE49-F238E27FC236}">
                <a16:creationId xmlns:a16="http://schemas.microsoft.com/office/drawing/2014/main" id="{1B119A88-F3E9-034E-9022-930C17C13DA1}"/>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27" name="Text Placeholder 4">
            <a:extLst>
              <a:ext uri="{FF2B5EF4-FFF2-40B4-BE49-F238E27FC236}">
                <a16:creationId xmlns:a16="http://schemas.microsoft.com/office/drawing/2014/main" id="{7BBA291F-D55B-024E-AD70-717E2D29AF2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0" name="Text Placeholder 4">
            <a:extLst>
              <a:ext uri="{FF2B5EF4-FFF2-40B4-BE49-F238E27FC236}">
                <a16:creationId xmlns:a16="http://schemas.microsoft.com/office/drawing/2014/main" id="{C5F4F98C-0CC1-B840-9A5E-AD0E0205610A}"/>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1" name="Text Placeholder 4">
            <a:extLst>
              <a:ext uri="{FF2B5EF4-FFF2-40B4-BE49-F238E27FC236}">
                <a16:creationId xmlns:a16="http://schemas.microsoft.com/office/drawing/2014/main" id="{72A1C7FD-AD2C-CA4C-846E-CCD70D02DE5E}"/>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176518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prstGeom prst="rect">
            <a:avLst/>
          </a:prstGeo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prstGeom prst="rect">
            <a:avLst/>
          </a:prstGeo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prstGeom prst="rect">
            <a:avLst/>
          </a:prstGeo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prstGeom prst="rect">
            <a:avLst/>
          </a:prstGeo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prstGeom prst="rect">
            <a:avLst/>
          </a:prstGeo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11" name="Straight Connector 10">
            <a:extLst>
              <a:ext uri="{FF2B5EF4-FFF2-40B4-BE49-F238E27FC236}">
                <a16:creationId xmlns:a16="http://schemas.microsoft.com/office/drawing/2014/main" id="{125C8BEB-8A29-7246-9773-7FB8F1E49DA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651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a:prstGeom prst="rect">
            <a:avLst/>
          </a:prstGeo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a:prstGeom prst="rect">
            <a:avLst/>
          </a:prstGeo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userDrawn="1"/>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313310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804285" y="5978123"/>
            <a:ext cx="9541795"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8" name="Straight Connector 7">
            <a:extLst>
              <a:ext uri="{FF2B5EF4-FFF2-40B4-BE49-F238E27FC236}">
                <a16:creationId xmlns:a16="http://schemas.microsoft.com/office/drawing/2014/main" id="{5527825B-A8D9-184A-B846-84F474477168}"/>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859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userDrawn="1"/>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userDrawn="1"/>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1" name="Text Placeholder 12">
            <a:extLst>
              <a:ext uri="{FF2B5EF4-FFF2-40B4-BE49-F238E27FC236}">
                <a16:creationId xmlns:a16="http://schemas.microsoft.com/office/drawing/2014/main" id="{A761C2B8-7CD8-2349-B9DC-98D1BCFE69C3}"/>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lgn="ctr">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6" name="Straight Connector 15">
            <a:extLst>
              <a:ext uri="{FF2B5EF4-FFF2-40B4-BE49-F238E27FC236}">
                <a16:creationId xmlns:a16="http://schemas.microsoft.com/office/drawing/2014/main" id="{3B443B41-D354-384B-AF60-49B743096084}"/>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1" name="Text Placeholder 4">
            <a:extLst>
              <a:ext uri="{FF2B5EF4-FFF2-40B4-BE49-F238E27FC236}">
                <a16:creationId xmlns:a16="http://schemas.microsoft.com/office/drawing/2014/main" id="{3FE34EEB-82C4-8C44-8D8A-BB80377A3EA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ctr">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lgn="ctr">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02594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11915"/>
            <a:ext cx="12192000" cy="6858000"/>
          </a:xfrm>
          <a:prstGeom prst="rect">
            <a:avLst/>
          </a:prstGeom>
        </p:spPr>
        <p:txBody>
          <a:bodyPr anchor="ctr"/>
          <a:lstStyle>
            <a:lvl1pPr algn="ctr">
              <a:defRPr/>
            </a:lvl1pPr>
          </a:lstStyle>
          <a:p>
            <a:r>
              <a:rPr lang="en-GB"/>
              <a:t>Click icon to add picture</a:t>
            </a:r>
            <a:endParaRPr lang="en-US"/>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
        <p:nvSpPr>
          <p:cNvPr id="16" name="Rectangle 15">
            <a:extLst>
              <a:ext uri="{FF2B5EF4-FFF2-40B4-BE49-F238E27FC236}">
                <a16:creationId xmlns:a16="http://schemas.microsoft.com/office/drawing/2014/main" id="{89EF65A4-6F2C-8846-9F78-B761D0EA2CE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pic>
        <p:nvPicPr>
          <p:cNvPr id="15" name="Picture 14">
            <a:extLst>
              <a:ext uri="{FF2B5EF4-FFF2-40B4-BE49-F238E27FC236}">
                <a16:creationId xmlns:a16="http://schemas.microsoft.com/office/drawing/2014/main" id="{07DC54C5-49C7-6747-B217-A7272F6D0CC9}"/>
              </a:ext>
            </a:extLst>
          </p:cNvPr>
          <p:cNvPicPr>
            <a:picLocks noChangeAspect="1"/>
          </p:cNvPicPr>
          <p:nvPr userDrawn="1"/>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4258498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804285" y="5977542"/>
            <a:ext cx="9529438" cy="550736"/>
          </a:xfrm>
          <a:prstGeom prst="rect">
            <a:avLst/>
          </a:prstGeo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3" name="Text Placeholder 12">
            <a:extLst>
              <a:ext uri="{FF2B5EF4-FFF2-40B4-BE49-F238E27FC236}">
                <a16:creationId xmlns:a16="http://schemas.microsoft.com/office/drawing/2014/main" id="{165E8A0B-6C11-8A43-9682-2FC0A517120C}"/>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4" name="Text Placeholder 4">
            <a:extLst>
              <a:ext uri="{FF2B5EF4-FFF2-40B4-BE49-F238E27FC236}">
                <a16:creationId xmlns:a16="http://schemas.microsoft.com/office/drawing/2014/main" id="{36CAAA4B-F6BA-0A42-B5DA-BC0DA7D687F9}"/>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46316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8"/>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A71B78E-F5C4-BA45-B3A3-AD6B3EC1B10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7" name="Straight Connector 6">
            <a:extLst>
              <a:ext uri="{FF2B5EF4-FFF2-40B4-BE49-F238E27FC236}">
                <a16:creationId xmlns:a16="http://schemas.microsoft.com/office/drawing/2014/main" id="{034EE263-1C2F-694F-A268-B0AA823D599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8" name="Text Placeholder 12">
            <a:extLst>
              <a:ext uri="{FF2B5EF4-FFF2-40B4-BE49-F238E27FC236}">
                <a16:creationId xmlns:a16="http://schemas.microsoft.com/office/drawing/2014/main" id="{E411536A-C599-0245-B1B6-567CBB232930}"/>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9" name="Text Placeholder 4">
            <a:extLst>
              <a:ext uri="{FF2B5EF4-FFF2-40B4-BE49-F238E27FC236}">
                <a16:creationId xmlns:a16="http://schemas.microsoft.com/office/drawing/2014/main" id="{AC933B6D-C66D-ED40-9B68-E381AA6F4DCB}"/>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876043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4"/>
            <a:ext cx="12191580" cy="12777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61D9AF-9390-174B-9C23-BC7B3E5CAEA9}"/>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ED31E41F-4910-3547-8C85-7F46675121F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3017CB34-15FC-5348-BFD1-CC4FA1217F24}"/>
              </a:ext>
            </a:extLst>
          </p:cNvPr>
          <p:cNvSpPr>
            <a:spLocks noGrp="1"/>
          </p:cNvSpPr>
          <p:nvPr>
            <p:ph type="body" sz="quarter" idx="12"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BF0A4812-308B-B843-8A7D-010FC33B567A}"/>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0619560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3DE8A04-7113-194D-93EF-D1C2457E0275}"/>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A9678540-BE90-944A-AEFA-591EE5409C5F}"/>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5C8CB89F-49A4-F046-B264-1A3E66CAC834}"/>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20B8A68E-2F4E-8D43-BA6F-E017297FFC3F}"/>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545597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1805128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userDrawn="1"/>
        </p:nvSpPr>
        <p:spPr>
          <a:xfrm>
            <a:off x="420" y="-3593"/>
            <a:ext cx="12191580" cy="12777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4" name="Picture 13">
            <a:extLst>
              <a:ext uri="{FF2B5EF4-FFF2-40B4-BE49-F238E27FC236}">
                <a16:creationId xmlns:a16="http://schemas.microsoft.com/office/drawing/2014/main" id="{F8C1D96A-62AF-6946-A75A-8E3253E1EC4E}"/>
              </a:ext>
            </a:extLst>
          </p:cNvPr>
          <p:cNvPicPr>
            <a:picLocks noChangeAspect="1"/>
          </p:cNvPicPr>
          <p:nvPr userDrawn="1"/>
        </p:nvPicPr>
        <p:blipFill>
          <a:blip r:embed="rId2"/>
          <a:srcRect/>
          <a:stretch/>
        </p:blipFill>
        <p:spPr>
          <a:xfrm>
            <a:off x="10675962" y="6287585"/>
            <a:ext cx="1133415" cy="251710"/>
          </a:xfrm>
          <a:prstGeom prst="rect">
            <a:avLst/>
          </a:prstGeom>
        </p:spPr>
      </p:pic>
      <p:cxnSp>
        <p:nvCxnSpPr>
          <p:cNvPr id="8" name="Straight Connector 7">
            <a:extLst>
              <a:ext uri="{FF2B5EF4-FFF2-40B4-BE49-F238E27FC236}">
                <a16:creationId xmlns:a16="http://schemas.microsoft.com/office/drawing/2014/main" id="{330ED21D-6816-D04F-9FF6-2A00607985D4}"/>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0" name="Text Placeholder 12">
            <a:extLst>
              <a:ext uri="{FF2B5EF4-FFF2-40B4-BE49-F238E27FC236}">
                <a16:creationId xmlns:a16="http://schemas.microsoft.com/office/drawing/2014/main" id="{7CBD7D84-A183-AA45-B462-6478FFCDC5D9}"/>
              </a:ext>
            </a:extLst>
          </p:cNvPr>
          <p:cNvSpPr>
            <a:spLocks noGrp="1"/>
          </p:cNvSpPr>
          <p:nvPr>
            <p:ph type="body" sz="quarter" idx="13" hasCustomPrompt="1"/>
          </p:nvPr>
        </p:nvSpPr>
        <p:spPr>
          <a:xfrm>
            <a:off x="804285" y="481184"/>
            <a:ext cx="10699856" cy="792960"/>
          </a:xfrm>
          <a:prstGeom prst="rect">
            <a:avLst/>
          </a:prstGeom>
        </p:spPr>
        <p:txBody>
          <a:bodyPr lIns="0">
            <a:noAutofit/>
          </a:bodyPr>
          <a:lstStyle>
            <a:lvl1pPr marL="0" indent="0">
              <a:buNone/>
              <a:defRPr sz="2800" b="1">
                <a:solidFill>
                  <a:schemeClr val="bg1"/>
                </a:solidFill>
                <a:latin typeface="Arial" panose="020B0604020202020204" pitchFamily="34" charset="0"/>
                <a:cs typeface="Arial" panose="020B0604020202020204" pitchFamily="34" charset="0"/>
              </a:defRPr>
            </a:lvl1pPr>
          </a:lstStyle>
          <a:p>
            <a:pPr lvl="0"/>
            <a:r>
              <a:rPr lang="en-US"/>
              <a:t>Click to edit heading  </a:t>
            </a:r>
          </a:p>
        </p:txBody>
      </p:sp>
      <p:sp>
        <p:nvSpPr>
          <p:cNvPr id="11" name="Text Placeholder 4">
            <a:extLst>
              <a:ext uri="{FF2B5EF4-FFF2-40B4-BE49-F238E27FC236}">
                <a16:creationId xmlns:a16="http://schemas.microsoft.com/office/drawing/2014/main" id="{83175A9E-D9DF-2B40-B7F6-3CA56D717ADD}"/>
              </a:ext>
            </a:extLst>
          </p:cNvPr>
          <p:cNvSpPr>
            <a:spLocks noGrp="1"/>
          </p:cNvSpPr>
          <p:nvPr>
            <p:ph type="body" sz="quarter" idx="11"/>
          </p:nvPr>
        </p:nvSpPr>
        <p:spPr>
          <a:xfrm>
            <a:off x="804285" y="1656983"/>
            <a:ext cx="10699856"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3365103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a:prstGeom prst="rect">
            <a:avLst/>
          </a:prstGeo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8" name="Straight Connector 7">
            <a:extLst>
              <a:ext uri="{FF2B5EF4-FFF2-40B4-BE49-F238E27FC236}">
                <a16:creationId xmlns:a16="http://schemas.microsoft.com/office/drawing/2014/main" id="{6309F5D8-04E0-2740-8FD2-0451D087F3C1}"/>
              </a:ext>
            </a:extLst>
          </p:cNvPr>
          <p:cNvCxnSpPr/>
          <p:nvPr userDrawn="1"/>
        </p:nvCxnSpPr>
        <p:spPr>
          <a:xfrm>
            <a:off x="550201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7471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a:prstGeom prst="rect">
            <a:avLst/>
          </a:prstGeom>
        </p:spPr>
        <p:txBody>
          <a:bodyPr/>
          <a:lstStyle/>
          <a:p>
            <a:r>
              <a:rPr lang="en-GB"/>
              <a:t>Click icon to add picture</a:t>
            </a:r>
            <a:endParaRPr lang="en-US"/>
          </a:p>
        </p:txBody>
      </p:sp>
      <p:sp>
        <p:nvSpPr>
          <p:cNvPr id="9" name="Text Placeholder 12">
            <a:extLst>
              <a:ext uri="{FF2B5EF4-FFF2-40B4-BE49-F238E27FC236}">
                <a16:creationId xmlns:a16="http://schemas.microsoft.com/office/drawing/2014/main" id="{D249A293-0D2F-6A42-A416-46E546C5EB14}"/>
              </a:ext>
            </a:extLst>
          </p:cNvPr>
          <p:cNvSpPr>
            <a:spLocks noGrp="1"/>
          </p:cNvSpPr>
          <p:nvPr>
            <p:ph type="body" sz="quarter" idx="13" hasCustomPrompt="1"/>
          </p:nvPr>
        </p:nvSpPr>
        <p:spPr>
          <a:xfrm>
            <a:off x="80428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0" name="Straight Connector 9">
            <a:extLst>
              <a:ext uri="{FF2B5EF4-FFF2-40B4-BE49-F238E27FC236}">
                <a16:creationId xmlns:a16="http://schemas.microsoft.com/office/drawing/2014/main" id="{2727EBB8-6E18-E24C-B484-665CFFFF7DF6}"/>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4">
            <a:extLst>
              <a:ext uri="{FF2B5EF4-FFF2-40B4-BE49-F238E27FC236}">
                <a16:creationId xmlns:a16="http://schemas.microsoft.com/office/drawing/2014/main" id="{5BE48A71-0A33-1B4C-8BA3-84794B901FCA}"/>
              </a:ext>
            </a:extLst>
          </p:cNvPr>
          <p:cNvSpPr>
            <a:spLocks noGrp="1"/>
          </p:cNvSpPr>
          <p:nvPr>
            <p:ph type="body" sz="quarter" idx="11"/>
          </p:nvPr>
        </p:nvSpPr>
        <p:spPr>
          <a:xfrm>
            <a:off x="804285" y="1656983"/>
            <a:ext cx="6065145"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64033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a:prstGeom prst="rect">
            <a:avLst/>
          </a:prstGeom>
        </p:spPr>
        <p:txBody>
          <a:bodyPr/>
          <a:lstStyle/>
          <a:p>
            <a:r>
              <a:rPr lang="en-GB"/>
              <a:t>Click icon to add picture</a:t>
            </a:r>
            <a:endParaRPr lang="en-US"/>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pic>
        <p:nvPicPr>
          <p:cNvPr id="10" name="Picture 9">
            <a:extLst>
              <a:ext uri="{FF2B5EF4-FFF2-40B4-BE49-F238E27FC236}">
                <a16:creationId xmlns:a16="http://schemas.microsoft.com/office/drawing/2014/main" id="{D6A265A4-D8EA-B94A-B73D-5CA6B8992662}"/>
              </a:ext>
            </a:extLst>
          </p:cNvPr>
          <p:cNvPicPr>
            <a:picLocks noChangeAspect="1"/>
          </p:cNvPicPr>
          <p:nvPr userDrawn="1"/>
        </p:nvPicPr>
        <p:blipFill>
          <a:blip r:embed="rId3"/>
          <a:srcRect/>
          <a:stretch/>
        </p:blipFill>
        <p:spPr>
          <a:xfrm>
            <a:off x="10675962" y="6287585"/>
            <a:ext cx="1133415" cy="251710"/>
          </a:xfrm>
          <a:prstGeom prst="rect">
            <a:avLst/>
          </a:prstGeom>
        </p:spPr>
      </p:pic>
      <p:sp>
        <p:nvSpPr>
          <p:cNvPr id="9" name="Text Placeholder 12">
            <a:extLst>
              <a:ext uri="{FF2B5EF4-FFF2-40B4-BE49-F238E27FC236}">
                <a16:creationId xmlns:a16="http://schemas.microsoft.com/office/drawing/2014/main" id="{11578E10-CA90-8947-8D4B-FEA6597BE892}"/>
              </a:ext>
            </a:extLst>
          </p:cNvPr>
          <p:cNvSpPr>
            <a:spLocks noGrp="1"/>
          </p:cNvSpPr>
          <p:nvPr>
            <p:ph type="body" sz="quarter" idx="13" hasCustomPrompt="1"/>
          </p:nvPr>
        </p:nvSpPr>
        <p:spPr>
          <a:xfrm>
            <a:off x="5582025" y="481184"/>
            <a:ext cx="6065145"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B37116C7-4177-8D4B-8775-B3B9963E4C83}"/>
              </a:ext>
            </a:extLst>
          </p:cNvPr>
          <p:cNvCxnSpPr/>
          <p:nvPr userDrawn="1"/>
        </p:nvCxnSpPr>
        <p:spPr>
          <a:xfrm>
            <a:off x="558202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
            <a:extLst>
              <a:ext uri="{FF2B5EF4-FFF2-40B4-BE49-F238E27FC236}">
                <a16:creationId xmlns:a16="http://schemas.microsoft.com/office/drawing/2014/main" id="{1A48EA2B-31C8-E34E-A247-8537431D00E6}"/>
              </a:ext>
            </a:extLst>
          </p:cNvPr>
          <p:cNvSpPr>
            <a:spLocks noGrp="1"/>
          </p:cNvSpPr>
          <p:nvPr>
            <p:ph type="body" sz="quarter" idx="11"/>
          </p:nvPr>
        </p:nvSpPr>
        <p:spPr>
          <a:xfrm>
            <a:off x="5573286" y="1656983"/>
            <a:ext cx="6073884" cy="4355197"/>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68775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prstGeom prst="rect">
            <a:avLst/>
          </a:prstGeo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prstGeom prst="rect">
            <a:avLst/>
          </a:prstGeo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prstGeom prst="rect">
            <a:avLst/>
          </a:prstGeo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2" name="Text Placeholder 4">
            <a:extLst>
              <a:ext uri="{FF2B5EF4-FFF2-40B4-BE49-F238E27FC236}">
                <a16:creationId xmlns:a16="http://schemas.microsoft.com/office/drawing/2014/main" id="{1DD3512C-D825-7C4B-8360-C59C1CB6DA4F}"/>
              </a:ext>
            </a:extLst>
          </p:cNvPr>
          <p:cNvSpPr>
            <a:spLocks noGrp="1"/>
          </p:cNvSpPr>
          <p:nvPr>
            <p:ph type="body" sz="quarter" idx="11"/>
          </p:nvPr>
        </p:nvSpPr>
        <p:spPr>
          <a:xfrm>
            <a:off x="804285" y="1656983"/>
            <a:ext cx="6625215" cy="3950455"/>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3" name="Text Placeholder 12">
            <a:extLst>
              <a:ext uri="{FF2B5EF4-FFF2-40B4-BE49-F238E27FC236}">
                <a16:creationId xmlns:a16="http://schemas.microsoft.com/office/drawing/2014/main" id="{51A0EDCD-B0CF-0C4E-970E-A311C82B5E21}"/>
              </a:ext>
            </a:extLst>
          </p:cNvPr>
          <p:cNvSpPr>
            <a:spLocks noGrp="1"/>
          </p:cNvSpPr>
          <p:nvPr>
            <p:ph type="body" sz="quarter" idx="15"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4" name="Straight Connector 13">
            <a:extLst>
              <a:ext uri="{FF2B5EF4-FFF2-40B4-BE49-F238E27FC236}">
                <a16:creationId xmlns:a16="http://schemas.microsoft.com/office/drawing/2014/main" id="{0D0D6608-4A16-A04B-B9DF-86508DD3A63A}"/>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16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a:prstGeom prst="rect">
            <a:avLst/>
          </a:prstGeo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userDrawn="1"/>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userDrawn="1"/>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userDrawn="1"/>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a:prstGeom prst="rect">
            <a:avLst/>
          </a:prstGeo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a:prstGeom prst="rect">
            <a:avLst/>
          </a:prstGeo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a:prstGeom prst="rect">
            <a:avLst/>
          </a:prstGeo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a:prstGeom prst="rect">
            <a:avLst/>
          </a:prstGeo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2793048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794584" y="3081483"/>
            <a:ext cx="4924933" cy="2355199"/>
          </a:xfrm>
          <a:prstGeom prst="rect">
            <a:avLst/>
          </a:prstGeom>
          <a:solidFill>
            <a:schemeClr val="accent3"/>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804285" y="2435490"/>
            <a:ext cx="4915232" cy="527288"/>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895703" cy="541467"/>
          </a:xfrm>
          <a:prstGeom prst="rect">
            <a:avLst/>
          </a:prstGeom>
          <a:solidFill>
            <a:schemeClr val="tx1"/>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068DE3E9-9C82-A741-AAB6-1F4714FBEC8B}"/>
              </a:ext>
            </a:extLst>
          </p:cNvPr>
          <p:cNvSpPr>
            <a:spLocks noGrp="1"/>
          </p:cNvSpPr>
          <p:nvPr>
            <p:ph type="body" sz="quarter" idx="11"/>
          </p:nvPr>
        </p:nvSpPr>
        <p:spPr>
          <a:xfrm>
            <a:off x="804285" y="1656984"/>
            <a:ext cx="10699856" cy="588068"/>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4" name="Text Placeholder 12">
            <a:extLst>
              <a:ext uri="{FF2B5EF4-FFF2-40B4-BE49-F238E27FC236}">
                <a16:creationId xmlns:a16="http://schemas.microsoft.com/office/drawing/2014/main" id="{48FD1617-E764-8147-9974-87DCEF3C5EAB}"/>
              </a:ext>
            </a:extLst>
          </p:cNvPr>
          <p:cNvSpPr>
            <a:spLocks noGrp="1"/>
          </p:cNvSpPr>
          <p:nvPr>
            <p:ph type="body" sz="quarter" idx="16"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5" name="Straight Connector 14">
            <a:extLst>
              <a:ext uri="{FF2B5EF4-FFF2-40B4-BE49-F238E27FC236}">
                <a16:creationId xmlns:a16="http://schemas.microsoft.com/office/drawing/2014/main" id="{F25E54DC-A5DD-6F45-AD5D-ADD7F00DEDDD}"/>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BD9AE625-2CC9-634D-959F-A94F8430EC7D}"/>
              </a:ext>
            </a:extLst>
          </p:cNvPr>
          <p:cNvSpPr>
            <a:spLocks noGrp="1"/>
          </p:cNvSpPr>
          <p:nvPr>
            <p:ph type="body" sz="quarter" idx="17"/>
          </p:nvPr>
        </p:nvSpPr>
        <p:spPr>
          <a:xfrm>
            <a:off x="6608438" y="3081482"/>
            <a:ext cx="4924933" cy="2355199"/>
          </a:xfrm>
          <a:prstGeom prst="rect">
            <a:avLst/>
          </a:prstGeom>
          <a:solidFill>
            <a:schemeClr val="accent6"/>
          </a:solidFill>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6208568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804285" y="4706271"/>
            <a:ext cx="2599314" cy="1119600"/>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804285" y="3397726"/>
            <a:ext cx="2599314" cy="1123994"/>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804285" y="2122616"/>
            <a:ext cx="2599314" cy="1119601"/>
          </a:xfrm>
          <a:prstGeom prst="rect">
            <a:avLst/>
          </a:prstGeom>
          <a:solidFill>
            <a:schemeClr val="tx1"/>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prstGeom prst="rect">
            <a:avLst/>
          </a:prstGeo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prstGeom prst="rect">
            <a:avLst/>
          </a:prstGeo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prstGeom prst="rect">
            <a:avLst/>
          </a:prstGeo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5" name="Text Placeholder 4">
            <a:extLst>
              <a:ext uri="{FF2B5EF4-FFF2-40B4-BE49-F238E27FC236}">
                <a16:creationId xmlns:a16="http://schemas.microsoft.com/office/drawing/2014/main" id="{E0214C2C-FBD9-D34D-B9C4-CF82C80FAC86}"/>
              </a:ext>
            </a:extLst>
          </p:cNvPr>
          <p:cNvSpPr>
            <a:spLocks noGrp="1"/>
          </p:cNvSpPr>
          <p:nvPr>
            <p:ph type="body" sz="quarter" idx="11"/>
          </p:nvPr>
        </p:nvSpPr>
        <p:spPr>
          <a:xfrm>
            <a:off x="804285" y="1656984"/>
            <a:ext cx="10699856" cy="371182"/>
          </a:xfrm>
          <a:prstGeom prst="rect">
            <a:avLst/>
          </a:prstGeom>
        </p:spPr>
        <p:txBody>
          <a:bodyPr lIns="0">
            <a:noAutofit/>
          </a:bodyPr>
          <a:lstStyle>
            <a:lvl1pPr marL="0" indent="0" algn="l">
              <a:buFont typeface="Arial" panose="020B0604020202020204" pitchFamily="34" charse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p:txBody>
      </p:sp>
      <p:sp>
        <p:nvSpPr>
          <p:cNvPr id="19" name="Text Placeholder 12">
            <a:extLst>
              <a:ext uri="{FF2B5EF4-FFF2-40B4-BE49-F238E27FC236}">
                <a16:creationId xmlns:a16="http://schemas.microsoft.com/office/drawing/2014/main" id="{4531992C-F612-CB44-B52F-5C667F70A711}"/>
              </a:ext>
            </a:extLst>
          </p:cNvPr>
          <p:cNvSpPr>
            <a:spLocks noGrp="1"/>
          </p:cNvSpPr>
          <p:nvPr>
            <p:ph type="body" sz="quarter" idx="20" hasCustomPrompt="1"/>
          </p:nvPr>
        </p:nvSpPr>
        <p:spPr>
          <a:xfrm>
            <a:off x="804285" y="481184"/>
            <a:ext cx="10699856" cy="792960"/>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0" name="Straight Connector 19">
            <a:extLst>
              <a:ext uri="{FF2B5EF4-FFF2-40B4-BE49-F238E27FC236}">
                <a16:creationId xmlns:a16="http://schemas.microsoft.com/office/drawing/2014/main" id="{52090921-8AFE-E54C-AC7E-E1F212786E4B}"/>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4299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a:prstGeom prst="rect">
            <a:avLst/>
          </a:prstGeo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userDrawn="1"/>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092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userDrawn="1"/>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a:prstGeom prst="rect">
            <a:avLst/>
          </a:prstGeo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1473496" y="4770228"/>
            <a:ext cx="9036423" cy="828675"/>
          </a:xfrm>
          <a:prstGeom prst="rect">
            <a:avLst/>
          </a:prstGeo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spTree>
    <p:extLst>
      <p:ext uri="{BB962C8B-B14F-4D97-AF65-F5344CB8AC3E}">
        <p14:creationId xmlns:p14="http://schemas.microsoft.com/office/powerpoint/2010/main" val="3021318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70" r="1252" b="1910"/>
          <a:stretch/>
        </p:blipFill>
        <p:spPr>
          <a:xfrm>
            <a:off x="5237019" y="0"/>
            <a:ext cx="6954981" cy="6858000"/>
          </a:xfrm>
          <a:prstGeom prst="rect">
            <a:avLst/>
          </a:prstGeom>
        </p:spPr>
      </p:pic>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3"/>
          <a:srcRect/>
          <a:stretch/>
        </p:blipFill>
        <p:spPr>
          <a:xfrm>
            <a:off x="707457" y="2250369"/>
            <a:ext cx="4403352" cy="977901"/>
          </a:xfrm>
          <a:prstGeom prst="rect">
            <a:avLst/>
          </a:prstGeom>
        </p:spPr>
      </p:pic>
    </p:spTree>
    <p:extLst>
      <p:ext uri="{BB962C8B-B14F-4D97-AF65-F5344CB8AC3E}">
        <p14:creationId xmlns:p14="http://schemas.microsoft.com/office/powerpoint/2010/main" val="6335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userDrawn="1"/>
        </p:nvSpPr>
        <p:spPr>
          <a:xfrm>
            <a:off x="0" y="1740664"/>
            <a:ext cx="12192000" cy="51173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rgbClr val="4A4A4A"/>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userDrawn="1"/>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a:prstGeom prst="rect">
            <a:avLst/>
          </a:prstGeom>
        </p:spPr>
        <p:txBody>
          <a:bodyPr>
            <a:normAutofit/>
          </a:bodyPr>
          <a:lstStyle>
            <a:lvl1pPr marL="0" indent="0" algn="l">
              <a:buNone/>
              <a:defRPr sz="4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CLIENT &amp; PROJECT NAME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9036423" cy="828675"/>
          </a:xfrm>
          <a:prstGeom prst="rect">
            <a:avLst/>
          </a:prstGeom>
        </p:spPr>
        <p:txBody>
          <a:bodyPr>
            <a:normAutofit/>
          </a:bodyPr>
          <a:lstStyle>
            <a:lvl1pPr marL="0" indent="0" algn="l">
              <a:buNone/>
              <a:defRPr sz="2000">
                <a:solidFill>
                  <a:srgbClr val="4A4A4A"/>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Document Name &amp; Date</a:t>
            </a:r>
          </a:p>
        </p:txBody>
      </p:sp>
      <p:pic>
        <p:nvPicPr>
          <p:cNvPr id="9" name="Picture 8">
            <a:extLst>
              <a:ext uri="{FF2B5EF4-FFF2-40B4-BE49-F238E27FC236}">
                <a16:creationId xmlns:a16="http://schemas.microsoft.com/office/drawing/2014/main" id="{6BCECCFA-0139-4C4F-9729-7E4AEF8D1A5D}"/>
              </a:ext>
            </a:extLst>
          </p:cNvPr>
          <p:cNvPicPr>
            <a:picLocks noChangeAspect="1"/>
          </p:cNvPicPr>
          <p:nvPr userDrawn="1"/>
        </p:nvPicPr>
        <p:blipFill>
          <a:blip r:embed="rId2"/>
          <a:srcRect/>
          <a:stretch/>
        </p:blipFill>
        <p:spPr>
          <a:xfrm>
            <a:off x="707457" y="2250369"/>
            <a:ext cx="4403352" cy="977901"/>
          </a:xfrm>
          <a:prstGeom prst="rect">
            <a:avLst/>
          </a:prstGeom>
        </p:spPr>
      </p:pic>
    </p:spTree>
    <p:extLst>
      <p:ext uri="{BB962C8B-B14F-4D97-AF65-F5344CB8AC3E}">
        <p14:creationId xmlns:p14="http://schemas.microsoft.com/office/powerpoint/2010/main" val="1263534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userDrawn="1"/>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userDrawn="1"/>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5315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userDrawn="1"/>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74169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userDrawn="1"/>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a:prstGeom prst="rect">
            <a:avLst/>
          </a:prstGeo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userDrawn="1"/>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a:prstGeom prst="rect">
            <a:avLst/>
          </a:prstGeo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182130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2FCFDC48-B866-304D-BD6D-986CC2392BE6}"/>
              </a:ext>
            </a:extLst>
          </p:cNvPr>
          <p:cNvSpPr txBox="1"/>
          <p:nvPr userDrawn="1"/>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userDrawn="1"/>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userDrawn="1"/>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39" name="Straight Connector 38">
            <a:extLst>
              <a:ext uri="{FF2B5EF4-FFF2-40B4-BE49-F238E27FC236}">
                <a16:creationId xmlns:a16="http://schemas.microsoft.com/office/drawing/2014/main" id="{C2B6A306-F101-674E-98C2-ED50DD8B8A91}"/>
              </a:ext>
            </a:extLst>
          </p:cNvPr>
          <p:cNvCxnSpPr/>
          <p:nvPr userDrawn="1"/>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8" name="Text Placeholder 12">
            <a:extLst>
              <a:ext uri="{FF2B5EF4-FFF2-40B4-BE49-F238E27FC236}">
                <a16:creationId xmlns:a16="http://schemas.microsoft.com/office/drawing/2014/main" id="{2E4289F9-89DA-2F47-AD17-084FE82226B7}"/>
              </a:ext>
            </a:extLst>
          </p:cNvPr>
          <p:cNvSpPr>
            <a:spLocks noGrp="1"/>
          </p:cNvSpPr>
          <p:nvPr>
            <p:ph type="body" sz="quarter" idx="20" hasCustomPrompt="1"/>
          </p:nvPr>
        </p:nvSpPr>
        <p:spPr>
          <a:xfrm>
            <a:off x="793791" y="761543"/>
            <a:ext cx="10689032" cy="538265"/>
          </a:xfrm>
          <a:prstGeom prst="rect">
            <a:avLst/>
          </a:prstGeom>
        </p:spPr>
        <p:txBody>
          <a:bodyPr lIns="0">
            <a:no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Contents</a:t>
            </a:r>
          </a:p>
        </p:txBody>
      </p:sp>
      <p:sp>
        <p:nvSpPr>
          <p:cNvPr id="3" name="TextBox 2">
            <a:extLst>
              <a:ext uri="{FF2B5EF4-FFF2-40B4-BE49-F238E27FC236}">
                <a16:creationId xmlns:a16="http://schemas.microsoft.com/office/drawing/2014/main" id="{400C6B10-884B-604F-AB3E-5C3D3D57B433}"/>
              </a:ext>
            </a:extLst>
          </p:cNvPr>
          <p:cNvSpPr txBox="1"/>
          <p:nvPr userDrawn="1"/>
        </p:nvSpPr>
        <p:spPr>
          <a:xfrm>
            <a:off x="1165860" y="2320290"/>
            <a:ext cx="184731" cy="369332"/>
          </a:xfrm>
          <a:prstGeom prst="rect">
            <a:avLst/>
          </a:prstGeom>
          <a:noFill/>
        </p:spPr>
        <p:txBody>
          <a:bodyPr wrap="none" rtlCol="0">
            <a:spAutoFit/>
          </a:bodyPr>
          <a:lstStyle/>
          <a:p>
            <a:endParaRPr lang="en-US"/>
          </a:p>
        </p:txBody>
      </p:sp>
      <p:sp>
        <p:nvSpPr>
          <p:cNvPr id="20" name="Text Placeholder 4">
            <a:extLst>
              <a:ext uri="{FF2B5EF4-FFF2-40B4-BE49-F238E27FC236}">
                <a16:creationId xmlns:a16="http://schemas.microsoft.com/office/drawing/2014/main" id="{024FF899-2DBE-174C-910E-07B6119C97E5}"/>
              </a:ext>
            </a:extLst>
          </p:cNvPr>
          <p:cNvSpPr>
            <a:spLocks noGrp="1"/>
          </p:cNvSpPr>
          <p:nvPr>
            <p:ph type="body" sz="quarter" idx="18" hasCustomPrompt="1"/>
          </p:nvPr>
        </p:nvSpPr>
        <p:spPr>
          <a:xfrm>
            <a:off x="843237" y="1595966"/>
            <a:ext cx="682370" cy="615757"/>
          </a:xfrm>
          <a:prstGeom prst="rect">
            <a:avLst/>
          </a:prstGeom>
          <a:solidFill>
            <a:schemeClr val="accent3"/>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1.</a:t>
            </a:r>
          </a:p>
        </p:txBody>
      </p:sp>
      <p:sp>
        <p:nvSpPr>
          <p:cNvPr id="21" name="Text Placeholder 15">
            <a:extLst>
              <a:ext uri="{FF2B5EF4-FFF2-40B4-BE49-F238E27FC236}">
                <a16:creationId xmlns:a16="http://schemas.microsoft.com/office/drawing/2014/main" id="{210572D3-0AA9-1D4B-BEBE-8B922CD8D1B3}"/>
              </a:ext>
            </a:extLst>
          </p:cNvPr>
          <p:cNvSpPr>
            <a:spLocks noGrp="1"/>
          </p:cNvSpPr>
          <p:nvPr>
            <p:ph type="body" sz="quarter" idx="11"/>
          </p:nvPr>
        </p:nvSpPr>
        <p:spPr>
          <a:xfrm>
            <a:off x="1674530" y="1592016"/>
            <a:ext cx="9846507"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15">
            <a:extLst>
              <a:ext uri="{FF2B5EF4-FFF2-40B4-BE49-F238E27FC236}">
                <a16:creationId xmlns:a16="http://schemas.microsoft.com/office/drawing/2014/main" id="{3E063385-4227-394E-9432-F70E54241769}"/>
              </a:ext>
            </a:extLst>
          </p:cNvPr>
          <p:cNvSpPr>
            <a:spLocks noGrp="1"/>
          </p:cNvSpPr>
          <p:nvPr>
            <p:ph type="body" sz="quarter" idx="26"/>
          </p:nvPr>
        </p:nvSpPr>
        <p:spPr>
          <a:xfrm>
            <a:off x="1674530" y="2417413"/>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E60E3F4-D6E6-E546-A850-97607D9507CC}"/>
              </a:ext>
            </a:extLst>
          </p:cNvPr>
          <p:cNvSpPr>
            <a:spLocks noGrp="1"/>
          </p:cNvSpPr>
          <p:nvPr>
            <p:ph type="body" sz="quarter" idx="27"/>
          </p:nvPr>
        </p:nvSpPr>
        <p:spPr>
          <a:xfrm>
            <a:off x="1674530" y="3242810"/>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5">
            <a:extLst>
              <a:ext uri="{FF2B5EF4-FFF2-40B4-BE49-F238E27FC236}">
                <a16:creationId xmlns:a16="http://schemas.microsoft.com/office/drawing/2014/main" id="{1D22D090-03D6-CF48-8619-15171A1804E2}"/>
              </a:ext>
            </a:extLst>
          </p:cNvPr>
          <p:cNvSpPr>
            <a:spLocks noGrp="1"/>
          </p:cNvSpPr>
          <p:nvPr>
            <p:ph type="body" sz="quarter" idx="28"/>
          </p:nvPr>
        </p:nvSpPr>
        <p:spPr>
          <a:xfrm>
            <a:off x="1686888" y="4068207"/>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15">
            <a:extLst>
              <a:ext uri="{FF2B5EF4-FFF2-40B4-BE49-F238E27FC236}">
                <a16:creationId xmlns:a16="http://schemas.microsoft.com/office/drawing/2014/main" id="{E4C02215-E64E-CC42-8D4A-3B27F5D5F4AF}"/>
              </a:ext>
            </a:extLst>
          </p:cNvPr>
          <p:cNvSpPr>
            <a:spLocks noGrp="1"/>
          </p:cNvSpPr>
          <p:nvPr>
            <p:ph type="body" sz="quarter" idx="29"/>
          </p:nvPr>
        </p:nvSpPr>
        <p:spPr>
          <a:xfrm>
            <a:off x="1686888" y="4893604"/>
            <a:ext cx="9846506" cy="593723"/>
          </a:xfrm>
          <a:prstGeom prst="rect">
            <a:avLst/>
          </a:prstGeo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30" name="Text Placeholder 4">
            <a:extLst>
              <a:ext uri="{FF2B5EF4-FFF2-40B4-BE49-F238E27FC236}">
                <a16:creationId xmlns:a16="http://schemas.microsoft.com/office/drawing/2014/main" id="{720D7DA4-C650-1746-A4FF-B94EDDCC342F}"/>
              </a:ext>
            </a:extLst>
          </p:cNvPr>
          <p:cNvSpPr>
            <a:spLocks noGrp="1"/>
          </p:cNvSpPr>
          <p:nvPr>
            <p:ph type="body" sz="quarter" idx="30" hasCustomPrompt="1"/>
          </p:nvPr>
        </p:nvSpPr>
        <p:spPr>
          <a:xfrm>
            <a:off x="844464" y="2420376"/>
            <a:ext cx="682370" cy="615757"/>
          </a:xfrm>
          <a:prstGeom prst="rect">
            <a:avLst/>
          </a:prstGeom>
          <a:solidFill>
            <a:schemeClr val="accent5">
              <a:lumMod val="60000"/>
              <a:lumOff val="40000"/>
            </a:schemeClr>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2.</a:t>
            </a:r>
          </a:p>
        </p:txBody>
      </p:sp>
      <p:sp>
        <p:nvSpPr>
          <p:cNvPr id="31" name="Text Placeholder 4">
            <a:extLst>
              <a:ext uri="{FF2B5EF4-FFF2-40B4-BE49-F238E27FC236}">
                <a16:creationId xmlns:a16="http://schemas.microsoft.com/office/drawing/2014/main" id="{0952EF54-9956-6D49-AE4B-0097170C8CA3}"/>
              </a:ext>
            </a:extLst>
          </p:cNvPr>
          <p:cNvSpPr>
            <a:spLocks noGrp="1"/>
          </p:cNvSpPr>
          <p:nvPr>
            <p:ph type="body" sz="quarter" idx="31" hasCustomPrompt="1"/>
          </p:nvPr>
        </p:nvSpPr>
        <p:spPr>
          <a:xfrm>
            <a:off x="835579" y="3244786"/>
            <a:ext cx="682370" cy="615757"/>
          </a:xfrm>
          <a:prstGeom prst="rect">
            <a:avLst/>
          </a:prstGeom>
          <a:solidFill>
            <a:schemeClr val="accent6"/>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3.</a:t>
            </a:r>
          </a:p>
        </p:txBody>
      </p:sp>
      <p:sp>
        <p:nvSpPr>
          <p:cNvPr id="32" name="Text Placeholder 4">
            <a:extLst>
              <a:ext uri="{FF2B5EF4-FFF2-40B4-BE49-F238E27FC236}">
                <a16:creationId xmlns:a16="http://schemas.microsoft.com/office/drawing/2014/main" id="{256A16A8-845C-BD48-91D0-F7D5785EFFD2}"/>
              </a:ext>
            </a:extLst>
          </p:cNvPr>
          <p:cNvSpPr>
            <a:spLocks noGrp="1"/>
          </p:cNvSpPr>
          <p:nvPr>
            <p:ph type="body" sz="quarter" idx="32" hasCustomPrompt="1"/>
          </p:nvPr>
        </p:nvSpPr>
        <p:spPr>
          <a:xfrm>
            <a:off x="838567" y="4069196"/>
            <a:ext cx="682370" cy="615757"/>
          </a:xfrm>
          <a:prstGeom prst="rect">
            <a:avLst/>
          </a:prstGeom>
          <a:solidFill>
            <a:schemeClr val="accent5"/>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4.</a:t>
            </a:r>
          </a:p>
        </p:txBody>
      </p:sp>
      <p:sp>
        <p:nvSpPr>
          <p:cNvPr id="33" name="Text Placeholder 4">
            <a:extLst>
              <a:ext uri="{FF2B5EF4-FFF2-40B4-BE49-F238E27FC236}">
                <a16:creationId xmlns:a16="http://schemas.microsoft.com/office/drawing/2014/main" id="{0BB4806B-C7FA-DD4C-A1C9-B16EAF546626}"/>
              </a:ext>
            </a:extLst>
          </p:cNvPr>
          <p:cNvSpPr>
            <a:spLocks noGrp="1"/>
          </p:cNvSpPr>
          <p:nvPr>
            <p:ph type="body" sz="quarter" idx="33" hasCustomPrompt="1"/>
          </p:nvPr>
        </p:nvSpPr>
        <p:spPr>
          <a:xfrm>
            <a:off x="835579" y="4893604"/>
            <a:ext cx="682370" cy="615757"/>
          </a:xfrm>
          <a:prstGeom prst="rect">
            <a:avLst/>
          </a:prstGeom>
          <a:solidFill>
            <a:schemeClr val="accent4"/>
          </a:solidFill>
        </p:spPr>
        <p:txBody>
          <a:bodyPr lIns="90000" anchor="ctr" anchorCtr="0">
            <a:noAutofit/>
          </a:bodyPr>
          <a:lstStyle>
            <a:lvl1pPr marL="0" indent="0" algn="ctr">
              <a:buNone/>
              <a:defRPr sz="3600" b="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5.</a:t>
            </a:r>
          </a:p>
        </p:txBody>
      </p:sp>
    </p:spTree>
    <p:extLst>
      <p:ext uri="{BB962C8B-B14F-4D97-AF65-F5344CB8AC3E}">
        <p14:creationId xmlns:p14="http://schemas.microsoft.com/office/powerpoint/2010/main" val="2045172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userDrawn="1"/>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715390037"/>
      </p:ext>
    </p:extLst>
  </p:cSld>
  <p:clrMap bg1="lt1" tx1="dk1" bg2="lt2" tx2="dk2" accent1="accent1" accent2="accent2" accent3="accent3" accent4="accent4" accent5="accent5" accent6="accent6" hlink="hlink" folHlink="folHlink"/>
  <p:sldLayoutIdLst>
    <p:sldLayoutId id="2147483685" r:id="rId1"/>
    <p:sldLayoutId id="2147483718" r:id="rId2"/>
    <p:sldLayoutId id="2147483715" r:id="rId3"/>
    <p:sldLayoutId id="2147483719" r:id="rId4"/>
    <p:sldLayoutId id="2147483720" r:id="rId5"/>
    <p:sldLayoutId id="2147483659" r:id="rId6"/>
    <p:sldLayoutId id="2147483660" r:id="rId7"/>
    <p:sldLayoutId id="2147483661" r:id="rId8"/>
    <p:sldLayoutId id="2147483721" r:id="rId9"/>
    <p:sldLayoutId id="2147483658" r:id="rId10"/>
    <p:sldLayoutId id="2147483707" r:id="rId11"/>
    <p:sldLayoutId id="2147483706" r:id="rId12"/>
    <p:sldLayoutId id="2147483663" r:id="rId13"/>
    <p:sldLayoutId id="2147483696" r:id="rId14"/>
    <p:sldLayoutId id="2147483704" r:id="rId15"/>
    <p:sldLayoutId id="2147483717" r:id="rId16"/>
    <p:sldLayoutId id="2147483698" r:id="rId17"/>
    <p:sldLayoutId id="2147483699" r:id="rId18"/>
    <p:sldLayoutId id="2147483700" r:id="rId19"/>
    <p:sldLayoutId id="2147483705" r:id="rId20"/>
    <p:sldLayoutId id="2147483664" r:id="rId21"/>
    <p:sldLayoutId id="2147483702" r:id="rId22"/>
    <p:sldLayoutId id="2147483665" r:id="rId23"/>
    <p:sldLayoutId id="2147483662" r:id="rId24"/>
    <p:sldLayoutId id="2147483712" r:id="rId25"/>
    <p:sldLayoutId id="2147483667" r:id="rId26"/>
    <p:sldLayoutId id="2147483677" r:id="rId27"/>
    <p:sldLayoutId id="2147483694" r:id="rId28"/>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141EB78-099E-454D-A9A6-A7EB9305FE09}"/>
              </a:ext>
            </a:extLst>
          </p:cNvPr>
          <p:cNvSpPr>
            <a:spLocks noGrp="1"/>
          </p:cNvSpPr>
          <p:nvPr>
            <p:ph type="title" idx="4294967295"/>
          </p:nvPr>
        </p:nvSpPr>
        <p:spPr>
          <a:xfrm>
            <a:off x="708025" y="3429000"/>
            <a:ext cx="9036050" cy="11525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a:ln>
                  <a:noFill/>
                </a:ln>
                <a:solidFill>
                  <a:schemeClr val="bg1"/>
                </a:solidFill>
                <a:effectLst/>
                <a:uLnTx/>
                <a:uFillTx/>
                <a:latin typeface="+mn-lt"/>
                <a:ea typeface="+mn-ea"/>
                <a:cs typeface="+mn-cs"/>
              </a:rPr>
              <a:t>B&amp;NES Council | Citizens’ Panel on Active Travel in Bath and North East Somerset</a:t>
            </a:r>
          </a:p>
        </p:txBody>
      </p:sp>
      <p:sp>
        <p:nvSpPr>
          <p:cNvPr id="10" name="Text Placeholder 9">
            <a:extLst>
              <a:ext uri="{FF2B5EF4-FFF2-40B4-BE49-F238E27FC236}">
                <a16:creationId xmlns:a16="http://schemas.microsoft.com/office/drawing/2014/main" id="{23A98B38-C147-0F45-97F8-31E22189A511}"/>
              </a:ext>
            </a:extLst>
          </p:cNvPr>
          <p:cNvSpPr>
            <a:spLocks noGrp="1"/>
          </p:cNvSpPr>
          <p:nvPr>
            <p:ph type="body" sz="quarter" idx="11"/>
          </p:nvPr>
        </p:nvSpPr>
        <p:spPr/>
        <p:txBody>
          <a:bodyPr/>
          <a:lstStyle/>
          <a:p>
            <a:r>
              <a:rPr lang="en-US"/>
              <a:t>Full report | October 2022</a:t>
            </a:r>
          </a:p>
        </p:txBody>
      </p:sp>
      <p:pic>
        <p:nvPicPr>
          <p:cNvPr id="3" name="Picture 2" descr="Bath &amp; North East Somerset Council &#10;Improving people's lives">
            <a:extLst>
              <a:ext uri="{FF2B5EF4-FFF2-40B4-BE49-F238E27FC236}">
                <a16:creationId xmlns:a16="http://schemas.microsoft.com/office/drawing/2014/main" id="{D25230B4-143D-D373-EFF6-666A55CEB2BD}"/>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75488" y="359467"/>
            <a:ext cx="1902666" cy="1052453"/>
          </a:xfrm>
          <a:prstGeom prst="rect">
            <a:avLst/>
          </a:prstGeom>
        </p:spPr>
      </p:pic>
    </p:spTree>
    <p:extLst>
      <p:ext uri="{BB962C8B-B14F-4D97-AF65-F5344CB8AC3E}">
        <p14:creationId xmlns:p14="http://schemas.microsoft.com/office/powerpoint/2010/main" val="7781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B8C635-DA5D-0449-A8BD-4D47490D19AC}"/>
              </a:ext>
            </a:extLst>
          </p:cNvPr>
          <p:cNvSpPr>
            <a:spLocks noGrp="1"/>
          </p:cNvSpPr>
          <p:nvPr>
            <p:ph type="title" idx="4294967295"/>
          </p:nvPr>
        </p:nvSpPr>
        <p:spPr>
          <a:xfrm>
            <a:off x="2676525" y="1997075"/>
            <a:ext cx="6838950" cy="1624013"/>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srgbClr val="4A4A4A"/>
                </a:solidFill>
                <a:effectLst/>
                <a:uLnTx/>
                <a:uFillTx/>
                <a:latin typeface="Arial" panose="020B0604020202020204" pitchFamily="34" charset="0"/>
                <a:ea typeface="+mn-ea"/>
                <a:cs typeface="Arial" panose="020B0604020202020204" pitchFamily="34" charset="0"/>
              </a:rPr>
              <a:t>Appendix 4</a:t>
            </a:r>
          </a:p>
        </p:txBody>
      </p:sp>
    </p:spTree>
    <p:extLst>
      <p:ext uri="{BB962C8B-B14F-4D97-AF65-F5344CB8AC3E}">
        <p14:creationId xmlns:p14="http://schemas.microsoft.com/office/powerpoint/2010/main" val="3116929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82198A-B640-AED2-12B9-44591D57C919}"/>
              </a:ext>
            </a:extLst>
          </p:cNvPr>
          <p:cNvSpPr/>
          <p:nvPr/>
        </p:nvSpPr>
        <p:spPr>
          <a:xfrm>
            <a:off x="0" y="0"/>
            <a:ext cx="12192000" cy="369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 Final deliberative session or in-depth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608013"/>
            <a:ext cx="10699750" cy="79216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We asked participants to draw conclusions about the local impact of active travel schemes and develop principles to guide implementation</a:t>
            </a:r>
          </a:p>
        </p:txBody>
      </p:sp>
      <p:pic>
        <p:nvPicPr>
          <p:cNvPr id="13" name="Graphic 12">
            <a:extLst>
              <a:ext uri="{FF2B5EF4-FFF2-40B4-BE49-F238E27FC236}">
                <a16:creationId xmlns:a16="http://schemas.microsoft.com/office/drawing/2014/main" id="{2822DCAB-E700-62ED-B18D-61AF27AD93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4285" y="1428124"/>
            <a:ext cx="585128" cy="585128"/>
          </a:xfrm>
          <a:prstGeom prst="rect">
            <a:avLst/>
          </a:prstGeom>
        </p:spPr>
      </p:pic>
      <p:sp>
        <p:nvSpPr>
          <p:cNvPr id="6" name="TextBox 5">
            <a:extLst>
              <a:ext uri="{FF2B5EF4-FFF2-40B4-BE49-F238E27FC236}">
                <a16:creationId xmlns:a16="http://schemas.microsoft.com/office/drawing/2014/main" id="{3728832F-E11B-EB80-E368-01C56EE25FD7}"/>
              </a:ext>
            </a:extLst>
          </p:cNvPr>
          <p:cNvSpPr txBox="1"/>
          <p:nvPr/>
        </p:nvSpPr>
        <p:spPr>
          <a:xfrm>
            <a:off x="1389411" y="1428124"/>
            <a:ext cx="4706589" cy="523220"/>
          </a:xfrm>
          <a:prstGeom prst="rect">
            <a:avLst/>
          </a:prstGeom>
          <a:noFill/>
        </p:spPr>
        <p:txBody>
          <a:bodyPr wrap="square" rtlCol="0">
            <a:spAutoFit/>
          </a:bodyPr>
          <a:lstStyle/>
          <a:p>
            <a:r>
              <a:rPr lang="en-US" sz="1400" b="1"/>
              <a:t>All main strand participants, Zoom session with breakout groups (120 mins)</a:t>
            </a:r>
          </a:p>
        </p:txBody>
      </p:sp>
      <p:pic>
        <p:nvPicPr>
          <p:cNvPr id="21" name="Graphic 20">
            <a:extLst>
              <a:ext uri="{FF2B5EF4-FFF2-40B4-BE49-F238E27FC236}">
                <a16:creationId xmlns:a16="http://schemas.microsoft.com/office/drawing/2014/main" id="{F08A7234-10F1-6AE8-111A-52B13CAE3577}"/>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8945" y="1478260"/>
            <a:ext cx="514237" cy="514237"/>
          </a:xfrm>
          <a:prstGeom prst="rect">
            <a:avLst/>
          </a:prstGeom>
        </p:spPr>
      </p:pic>
      <p:sp>
        <p:nvSpPr>
          <p:cNvPr id="22" name="TextBox 21">
            <a:extLst>
              <a:ext uri="{FF2B5EF4-FFF2-40B4-BE49-F238E27FC236}">
                <a16:creationId xmlns:a16="http://schemas.microsoft.com/office/drawing/2014/main" id="{4D173F1C-2A23-EFB7-EF33-CA648D6DBBD7}"/>
              </a:ext>
            </a:extLst>
          </p:cNvPr>
          <p:cNvSpPr txBox="1"/>
          <p:nvPr/>
        </p:nvSpPr>
        <p:spPr>
          <a:xfrm>
            <a:off x="6833182" y="1432181"/>
            <a:ext cx="4670959" cy="523220"/>
          </a:xfrm>
          <a:prstGeom prst="rect">
            <a:avLst/>
          </a:prstGeom>
          <a:noFill/>
        </p:spPr>
        <p:txBody>
          <a:bodyPr wrap="square" rtlCol="0">
            <a:spAutoFit/>
          </a:bodyPr>
          <a:lstStyle/>
          <a:p>
            <a:r>
              <a:rPr lang="en-US" sz="1400" b="1"/>
              <a:t>3 hard-to-reach strand participants, individual Zoom or phone calls (60 mins)</a:t>
            </a:r>
          </a:p>
        </p:txBody>
      </p:sp>
      <p:sp>
        <p:nvSpPr>
          <p:cNvPr id="10" name="Rectangle 9">
            <a:extLst>
              <a:ext uri="{FF2B5EF4-FFF2-40B4-BE49-F238E27FC236}">
                <a16:creationId xmlns:a16="http://schemas.microsoft.com/office/drawing/2014/main" id="{D03B79C9-A8D4-1192-6771-E3173B79BD5F}"/>
              </a:ext>
            </a:extLst>
          </p:cNvPr>
          <p:cNvSpPr/>
          <p:nvPr/>
        </p:nvSpPr>
        <p:spPr>
          <a:xfrm>
            <a:off x="804285" y="2050084"/>
            <a:ext cx="2010167" cy="51423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Introductions</a:t>
            </a:r>
          </a:p>
        </p:txBody>
      </p:sp>
      <p:sp>
        <p:nvSpPr>
          <p:cNvPr id="5" name="Rectangle 4">
            <a:extLst>
              <a:ext uri="{FF2B5EF4-FFF2-40B4-BE49-F238E27FC236}">
                <a16:creationId xmlns:a16="http://schemas.microsoft.com/office/drawing/2014/main" id="{354AAE8F-2E93-E168-4746-A33322F55B34}"/>
              </a:ext>
            </a:extLst>
          </p:cNvPr>
          <p:cNvSpPr/>
          <p:nvPr/>
        </p:nvSpPr>
        <p:spPr>
          <a:xfrm>
            <a:off x="2814452" y="2050084"/>
            <a:ext cx="8689689" cy="514237"/>
          </a:xfrm>
          <a:prstGeom prst="rect">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introduced the terms of the session</a:t>
            </a:r>
          </a:p>
          <a:p>
            <a:pPr marL="285750" indent="-285750">
              <a:spcAft>
                <a:spcPts val="600"/>
              </a:spcAft>
              <a:buFont typeface="Arial" panose="020B0604020202020204" pitchFamily="34" charset="0"/>
              <a:buChar char="•"/>
            </a:pPr>
            <a:r>
              <a:rPr lang="en-US" sz="1400">
                <a:solidFill>
                  <a:schemeClr val="tx1"/>
                </a:solidFill>
              </a:rPr>
              <a:t>Participants introduced themselves</a:t>
            </a:r>
          </a:p>
        </p:txBody>
      </p:sp>
      <p:sp>
        <p:nvSpPr>
          <p:cNvPr id="11" name="Rectangle 10">
            <a:extLst>
              <a:ext uri="{FF2B5EF4-FFF2-40B4-BE49-F238E27FC236}">
                <a16:creationId xmlns:a16="http://schemas.microsoft.com/office/drawing/2014/main" id="{9E2DF26C-FFB7-071A-AE5F-FCF3D099A534}"/>
              </a:ext>
            </a:extLst>
          </p:cNvPr>
          <p:cNvSpPr/>
          <p:nvPr/>
        </p:nvSpPr>
        <p:spPr>
          <a:xfrm>
            <a:off x="804285" y="2627006"/>
            <a:ext cx="2010166" cy="61290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Reflecting on the learning platform</a:t>
            </a:r>
          </a:p>
        </p:txBody>
      </p:sp>
      <p:sp>
        <p:nvSpPr>
          <p:cNvPr id="15" name="Rectangle 14">
            <a:extLst>
              <a:ext uri="{FF2B5EF4-FFF2-40B4-BE49-F238E27FC236}">
                <a16:creationId xmlns:a16="http://schemas.microsoft.com/office/drawing/2014/main" id="{3436BA5C-6D5B-1898-F726-6F0B081E0060}"/>
              </a:ext>
            </a:extLst>
          </p:cNvPr>
          <p:cNvSpPr/>
          <p:nvPr/>
        </p:nvSpPr>
        <p:spPr>
          <a:xfrm>
            <a:off x="2814452" y="2627003"/>
            <a:ext cx="8689689" cy="612908"/>
          </a:xfrm>
          <a:prstGeom prst="rect">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asked participants about the arguments they’d engaged with on the learning platform and their thoughts on the active travel schemes they’d learnt about.</a:t>
            </a:r>
          </a:p>
        </p:txBody>
      </p:sp>
      <p:sp>
        <p:nvSpPr>
          <p:cNvPr id="4" name="Rectangle 3">
            <a:extLst>
              <a:ext uri="{FF2B5EF4-FFF2-40B4-BE49-F238E27FC236}">
                <a16:creationId xmlns:a16="http://schemas.microsoft.com/office/drawing/2014/main" id="{E09BC9D2-0C95-8012-D57D-BDA0ADFA8FE9}"/>
              </a:ext>
            </a:extLst>
          </p:cNvPr>
          <p:cNvSpPr/>
          <p:nvPr/>
        </p:nvSpPr>
        <p:spPr>
          <a:xfrm>
            <a:off x="804285" y="3302594"/>
            <a:ext cx="2010166" cy="201829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Local impact of active travel schemes</a:t>
            </a:r>
          </a:p>
        </p:txBody>
      </p:sp>
      <p:sp>
        <p:nvSpPr>
          <p:cNvPr id="7" name="Rectangle 6">
            <a:extLst>
              <a:ext uri="{FF2B5EF4-FFF2-40B4-BE49-F238E27FC236}">
                <a16:creationId xmlns:a16="http://schemas.microsoft.com/office/drawing/2014/main" id="{E57EE6B2-8654-472F-79B9-4455766B0E16}"/>
              </a:ext>
            </a:extLst>
          </p:cNvPr>
          <p:cNvSpPr/>
          <p:nvPr/>
        </p:nvSpPr>
        <p:spPr>
          <a:xfrm>
            <a:off x="2814452" y="3302593"/>
            <a:ext cx="8689689" cy="2018299"/>
          </a:xfrm>
          <a:prstGeom prst="rect">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showed participants evidence from a local cyclist and asked participants to consider the impact of cycling-related active travel schemes on cyclists and other people living, working and travelling in the area.</a:t>
            </a:r>
          </a:p>
          <a:p>
            <a:pPr marL="285750" indent="-285750">
              <a:spcAft>
                <a:spcPts val="600"/>
              </a:spcAft>
              <a:buFont typeface="Arial" panose="020B0604020202020204" pitchFamily="34" charset="0"/>
              <a:buChar char="•"/>
            </a:pPr>
            <a:r>
              <a:rPr lang="en-US" sz="1400">
                <a:solidFill>
                  <a:schemeClr val="tx1"/>
                </a:solidFill>
              </a:rPr>
              <a:t>We showed video testimony from 3 local residents’ association members (Mark Hynes, Chair of North Road Residents’ Association and Jeremy Boss, Chair of Widcombe Hill Residents’ Association and a third person who has not consented to have their name shared publicly) </a:t>
            </a:r>
            <a:r>
              <a:rPr lang="en-GB" sz="1400">
                <a:solidFill>
                  <a:schemeClr val="tx1"/>
                </a:solidFill>
              </a:rPr>
              <a:t>to help our participants consider the impact of active travel schemes on people who live nearby to them. The testimonies were related to </a:t>
            </a:r>
            <a:r>
              <a:rPr lang="en-GB" sz="1400" i="1">
                <a:solidFill>
                  <a:schemeClr val="tx1"/>
                </a:solidFill>
              </a:rPr>
              <a:t>any</a:t>
            </a:r>
            <a:r>
              <a:rPr lang="en-GB" sz="1400">
                <a:solidFill>
                  <a:schemeClr val="tx1"/>
                </a:solidFill>
              </a:rPr>
              <a:t> proposed active travel schemes the local residents had heard of, rather than focusing on specific routes.</a:t>
            </a:r>
            <a:endParaRPr lang="en-US" sz="1400">
              <a:solidFill>
                <a:schemeClr val="tx1"/>
              </a:solidFill>
            </a:endParaRPr>
          </a:p>
        </p:txBody>
      </p:sp>
      <p:sp>
        <p:nvSpPr>
          <p:cNvPr id="8" name="Rectangle 7">
            <a:extLst>
              <a:ext uri="{FF2B5EF4-FFF2-40B4-BE49-F238E27FC236}">
                <a16:creationId xmlns:a16="http://schemas.microsoft.com/office/drawing/2014/main" id="{98252E7F-6D98-5FC1-96F2-AF7AFF5E0330}"/>
              </a:ext>
            </a:extLst>
          </p:cNvPr>
          <p:cNvSpPr/>
          <p:nvPr/>
        </p:nvSpPr>
        <p:spPr>
          <a:xfrm>
            <a:off x="804285" y="5372036"/>
            <a:ext cx="2010166" cy="68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Developing principles</a:t>
            </a:r>
          </a:p>
        </p:txBody>
      </p:sp>
      <p:sp>
        <p:nvSpPr>
          <p:cNvPr id="9" name="Rectangle 8">
            <a:extLst>
              <a:ext uri="{FF2B5EF4-FFF2-40B4-BE49-F238E27FC236}">
                <a16:creationId xmlns:a16="http://schemas.microsoft.com/office/drawing/2014/main" id="{DE1C0039-8000-D25B-3D81-7DF30F9C57A9}"/>
              </a:ext>
            </a:extLst>
          </p:cNvPr>
          <p:cNvSpPr/>
          <p:nvPr/>
        </p:nvSpPr>
        <p:spPr>
          <a:xfrm>
            <a:off x="2814452" y="5372032"/>
            <a:ext cx="8689689" cy="687131"/>
          </a:xfrm>
          <a:prstGeom prst="rect">
            <a:avLst/>
          </a:prstGeom>
          <a:solidFill>
            <a:schemeClr val="accent2">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US" sz="1400">
                <a:solidFill>
                  <a:schemeClr val="tx1"/>
                </a:solidFill>
              </a:rPr>
              <a:t>We asked participants to come up with a set of </a:t>
            </a:r>
            <a:r>
              <a:rPr lang="en-GB" sz="1400">
                <a:solidFill>
                  <a:schemeClr val="tx1"/>
                </a:solidFill>
              </a:rPr>
              <a:t>overall principles the Council should consider when implementing active travel schemes in the local area.</a:t>
            </a:r>
            <a:endParaRPr lang="en-US" sz="1400">
              <a:solidFill>
                <a:schemeClr val="tx1"/>
              </a:solidFill>
            </a:endParaRPr>
          </a:p>
        </p:txBody>
      </p:sp>
      <p:sp>
        <p:nvSpPr>
          <p:cNvPr id="19" name="Rectangle 18">
            <a:extLst>
              <a:ext uri="{FF2B5EF4-FFF2-40B4-BE49-F238E27FC236}">
                <a16:creationId xmlns:a16="http://schemas.microsoft.com/office/drawing/2014/main" id="{F04B1C87-4B29-580D-513D-86B853F80180}"/>
              </a:ext>
            </a:extLst>
          </p:cNvPr>
          <p:cNvSpPr/>
          <p:nvPr/>
        </p:nvSpPr>
        <p:spPr>
          <a:xfrm>
            <a:off x="804285" y="6138327"/>
            <a:ext cx="9562873" cy="46699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In the interviews with the hard-to-reach participants, we covered the same topics</a:t>
            </a:r>
          </a:p>
        </p:txBody>
      </p:sp>
    </p:spTree>
    <p:extLst>
      <p:ext uri="{BB962C8B-B14F-4D97-AF65-F5344CB8AC3E}">
        <p14:creationId xmlns:p14="http://schemas.microsoft.com/office/powerpoint/2010/main" val="2919147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782198A-B640-AED2-12B9-44591D57C919}"/>
              </a:ext>
            </a:extLst>
          </p:cNvPr>
          <p:cNvSpPr/>
          <p:nvPr/>
        </p:nvSpPr>
        <p:spPr>
          <a:xfrm>
            <a:off x="0" y="0"/>
            <a:ext cx="12192000" cy="369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 Final deliberative session or in-depth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This is the evidence from </a:t>
            </a: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local cyclist who works in the area on what it is like to cycle around Bath (1/4)</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4" name="Picture 3" descr="Cycling on North Road&#10;&#10;“North Road is the least trafficked and narrowest of the three routes.”&#10;&#10;There is no specific cycle provision on this road. &#10;The narrowness of the road is further impacted by the number of parked cars along it. &#10;As it stands currently, the key issues with cycling along this route are: &#10;Poor road condition (e.g. bumpy), which could cause a cyclist to fall off their bike. &#10;Car doors being opened in your path.&#10;Cars pulling out into the road in front of you.&#10;&#10;“The road condition is dreadful – bumpy with patch ‘repairs’ (so-called).  Fear of falling off, fear of a car door being opened in your path, fear of a car pulling out in front of you.  Not good.” &#10;&#10;“From a safety point of view it doesn’t feel wide enough to be a road and a car park.”">
            <a:extLst>
              <a:ext uri="{FF2B5EF4-FFF2-40B4-BE49-F238E27FC236}">
                <a16:creationId xmlns:a16="http://schemas.microsoft.com/office/drawing/2014/main" id="{CD5F6B6A-1830-148E-1B09-8166027EE6B1}"/>
              </a:ext>
            </a:extLst>
          </p:cNvPr>
          <p:cNvPicPr>
            <a:picLocks noChangeAspect="1"/>
          </p:cNvPicPr>
          <p:nvPr/>
        </p:nvPicPr>
        <p:blipFill rotWithShape="1">
          <a:blip r:embed="rId2"/>
          <a:srcRect t="7105"/>
          <a:stretch/>
        </p:blipFill>
        <p:spPr>
          <a:xfrm>
            <a:off x="804285" y="1485345"/>
            <a:ext cx="9169894" cy="4922578"/>
          </a:xfrm>
          <a:prstGeom prst="rect">
            <a:avLst/>
          </a:prstGeom>
        </p:spPr>
      </p:pic>
    </p:spTree>
    <p:extLst>
      <p:ext uri="{BB962C8B-B14F-4D97-AF65-F5344CB8AC3E}">
        <p14:creationId xmlns:p14="http://schemas.microsoft.com/office/powerpoint/2010/main" val="379547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277452-5CD3-6C5F-7D58-59E4CF9CA538}"/>
              </a:ext>
            </a:extLst>
          </p:cNvPr>
          <p:cNvSpPr/>
          <p:nvPr/>
        </p:nvSpPr>
        <p:spPr>
          <a:xfrm>
            <a:off x="0" y="0"/>
            <a:ext cx="12192000" cy="369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 Final deliberative session or in-depth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This is the evidence from </a:t>
            </a: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local cyclist who works in the area on what it is like to cycle around Bath (2/4)</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5" name="Picture 4" descr="Cycling on Wellsway&#10;&#10;Whilst this route is the furthest from Claverton Down, Andy feels it’s the easiest to get up on a bike. There is a lot of road space, and part of it has a cycle lane. &#10;However these cycle lanes are disjointed, and unsafe in areas:&#10;The cycle lane begins after the more hazardous narrow part of the road (see top right).&#10;Unruly vegetation has grown over into the shared path. &#10;The cycle lane ends abruptly, with cyclists told to dismount. &#10;&#10;“Would you like your 10 year old to cycle on the road here? A guy I met on this day was trying to find a safe route to cycle to school – unsurprisingly he said no to the road itself for his 10 year old.” ">
            <a:extLst>
              <a:ext uri="{FF2B5EF4-FFF2-40B4-BE49-F238E27FC236}">
                <a16:creationId xmlns:a16="http://schemas.microsoft.com/office/drawing/2014/main" id="{F643B3F7-BD78-C04A-07FF-0B367C85E1DC}"/>
              </a:ext>
            </a:extLst>
          </p:cNvPr>
          <p:cNvPicPr>
            <a:picLocks noChangeAspect="1"/>
          </p:cNvPicPr>
          <p:nvPr/>
        </p:nvPicPr>
        <p:blipFill>
          <a:blip r:embed="rId2"/>
          <a:stretch>
            <a:fillRect/>
          </a:stretch>
        </p:blipFill>
        <p:spPr>
          <a:xfrm>
            <a:off x="804285" y="1505284"/>
            <a:ext cx="8905199" cy="5088685"/>
          </a:xfrm>
          <a:prstGeom prst="rect">
            <a:avLst/>
          </a:prstGeom>
        </p:spPr>
      </p:pic>
    </p:spTree>
    <p:extLst>
      <p:ext uri="{BB962C8B-B14F-4D97-AF65-F5344CB8AC3E}">
        <p14:creationId xmlns:p14="http://schemas.microsoft.com/office/powerpoint/2010/main" val="2856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478690-FF78-BA5D-7968-B597DA0F977A}"/>
              </a:ext>
            </a:extLst>
          </p:cNvPr>
          <p:cNvSpPr/>
          <p:nvPr/>
        </p:nvSpPr>
        <p:spPr>
          <a:xfrm>
            <a:off x="0" y="0"/>
            <a:ext cx="12192000" cy="369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 Final deliberative session or in-depth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This is the evidence from </a:t>
            </a: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local cyclist who works in the area on what it is like to cycle around Bath (3/4)</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30" name="Picture 29" descr="Cycling on Bathwick Hill&#10;&#10;Bathwick Hill is a very wide road the majority of the route, however there are some narrower areas that act as pinch points. These are made worse by parked cars, which can make it very intimidating for cyclists. &#10;There is a cycle lane, however it is in the widest part of the route, which is where cycling provision is least needed.&#10;When there are cars parked, you have to cycle further into the road, and there is a risk that cars could overtake on the left of the cycle lane, especially as there is no surface colouring to differentiate the parking area from the driving area.&#10;The road has been recently resurfaced, which makes it much easier for cyclists to use this route. &#10;&#10;“Cycle lanes are most needed where there are constrictions. This cycle lane is another example of disjointed provision for cycling in Bath.”">
            <a:extLst>
              <a:ext uri="{FF2B5EF4-FFF2-40B4-BE49-F238E27FC236}">
                <a16:creationId xmlns:a16="http://schemas.microsoft.com/office/drawing/2014/main" id="{165C57CC-9BF9-B6C5-F6B6-0984053A8811}"/>
              </a:ext>
            </a:extLst>
          </p:cNvPr>
          <p:cNvPicPr>
            <a:picLocks noChangeAspect="1"/>
          </p:cNvPicPr>
          <p:nvPr/>
        </p:nvPicPr>
        <p:blipFill rotWithShape="1">
          <a:blip r:embed="rId2"/>
          <a:srcRect t="5532"/>
          <a:stretch/>
        </p:blipFill>
        <p:spPr>
          <a:xfrm>
            <a:off x="804285" y="1470173"/>
            <a:ext cx="9526952" cy="5134724"/>
          </a:xfrm>
          <a:prstGeom prst="rect">
            <a:avLst/>
          </a:prstGeom>
        </p:spPr>
      </p:pic>
    </p:spTree>
    <p:extLst>
      <p:ext uri="{BB962C8B-B14F-4D97-AF65-F5344CB8AC3E}">
        <p14:creationId xmlns:p14="http://schemas.microsoft.com/office/powerpoint/2010/main" val="282680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6931175-DA5E-D892-A676-B293DF359AE0}"/>
              </a:ext>
            </a:extLst>
          </p:cNvPr>
          <p:cNvSpPr/>
          <p:nvPr/>
        </p:nvSpPr>
        <p:spPr>
          <a:xfrm>
            <a:off x="0" y="0"/>
            <a:ext cx="12192000" cy="36919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4. Final deliberative session or in-depth interview</a:t>
            </a:r>
          </a:p>
        </p:txBody>
      </p:sp>
      <p:sp>
        <p:nvSpPr>
          <p:cNvPr id="3" name="Text Placeholder 2">
            <a:extLst>
              <a:ext uri="{FF2B5EF4-FFF2-40B4-BE49-F238E27FC236}">
                <a16:creationId xmlns:a16="http://schemas.microsoft.com/office/drawing/2014/main" id="{FB712C4A-4061-1F6B-ADDD-EB66FF71BB6F}"/>
              </a:ext>
            </a:extLst>
          </p:cNvPr>
          <p:cNvSpPr>
            <a:spLocks noGrp="1"/>
          </p:cNvSpPr>
          <p:nvPr>
            <p:ph type="title" idx="4294967295"/>
          </p:nvPr>
        </p:nvSpPr>
        <p:spPr>
          <a:xfrm>
            <a:off x="804863" y="481013"/>
            <a:ext cx="10699750" cy="793750"/>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rPr>
              <a:t>This is the evidence from </a:t>
            </a:r>
            <a:r>
              <a:rPr kumimoji="0" lang="en-GB" sz="28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a local cyclist who works in the area on what it is like to cycle around Bath (4/4)</a:t>
            </a:r>
            <a:endParaRPr kumimoji="0" lang="en-US" sz="2800" b="1" i="0" u="none" strike="noStrike" kern="1200" cap="none" spc="0" normalizeH="0" baseline="0" noProof="0">
              <a:ln>
                <a:noFill/>
              </a:ln>
              <a:solidFill>
                <a:srgbClr val="4A4A4A"/>
              </a:solidFill>
              <a:effectLst/>
              <a:uLnTx/>
              <a:uFillTx/>
              <a:latin typeface="Arial" panose="020B0604020202020204" pitchFamily="34" charset="0"/>
              <a:ea typeface="+mn-ea"/>
              <a:cs typeface="Arial" panose="020B0604020202020204" pitchFamily="34" charset="0"/>
            </a:endParaRPr>
          </a:p>
        </p:txBody>
      </p:sp>
      <p:pic>
        <p:nvPicPr>
          <p:cNvPr id="2" name="Picture 1" descr="Cycling on Widcombe Hill&#10;&#10;“Of the four routes, this is the hardest because the steepest part is at the top and it is almost as steep at the bottom.”&#10;&#10;At some of the very narrow pinch points, there is parking which can exacerbate this more. Upward-bound cyclists might be wobbling or meandering a bit so need more room and downward-bound cyclists can go much faster than many drivers allow for. &#10;The road surface is decent, but less so for the steep part at the top.&#10;There is also no cycling provision along this route, which can make it feel very intimidating, especially if you are trying to get up the hill with a car behind trying to pass. &#10;At the steepest part at the top, there are warning signs for cyclists to slow down as there is a sharp bend. Drivers go quite quickly here, which is intimidating for an upward-bound cyclist.&#10;&#10;“This is not a hill to recommend for someone new to cycling.  An ex-student said he did it as a commuter to the university but he didn’t do this route from choice and wouldn’t do it as a leisure rider.”&#10;">
            <a:extLst>
              <a:ext uri="{FF2B5EF4-FFF2-40B4-BE49-F238E27FC236}">
                <a16:creationId xmlns:a16="http://schemas.microsoft.com/office/drawing/2014/main" id="{2B18DA3C-FF7E-1E4F-C529-C429B0F56D0A}"/>
              </a:ext>
            </a:extLst>
          </p:cNvPr>
          <p:cNvPicPr>
            <a:picLocks noChangeAspect="1"/>
          </p:cNvPicPr>
          <p:nvPr/>
        </p:nvPicPr>
        <p:blipFill rotWithShape="1">
          <a:blip r:embed="rId2"/>
          <a:srcRect t="4682"/>
          <a:stretch/>
        </p:blipFill>
        <p:spPr>
          <a:xfrm>
            <a:off x="804285" y="1436558"/>
            <a:ext cx="9518810" cy="5122538"/>
          </a:xfrm>
          <a:prstGeom prst="rect">
            <a:avLst/>
          </a:prstGeom>
        </p:spPr>
      </p:pic>
    </p:spTree>
    <p:extLst>
      <p:ext uri="{BB962C8B-B14F-4D97-AF65-F5344CB8AC3E}">
        <p14:creationId xmlns:p14="http://schemas.microsoft.com/office/powerpoint/2010/main" val="4044957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5370D886-D2B8-BF47-BD54-B76031217567}"/>
              </a:ext>
            </a:extLst>
          </p:cNvPr>
          <p:cNvSpPr>
            <a:spLocks noGrp="1"/>
          </p:cNvSpPr>
          <p:nvPr>
            <p:ph type="title" idx="4294967295"/>
          </p:nvPr>
        </p:nvSpPr>
        <p:spPr>
          <a:xfrm>
            <a:off x="7477125" y="2941638"/>
            <a:ext cx="3402013" cy="762000"/>
          </a:xfrm>
          <a:prstGeom prst="rect">
            <a:avLst/>
          </a:prstGeom>
          <a:noFill/>
          <a:ln>
            <a:noFill/>
            <a:prstDash/>
          </a:ln>
          <a:effectLst/>
        </p:spPr>
        <p:txBody>
          <a:bodyPr rot="0" spcFirstLastPara="0" vertOverflow="overflow" horzOverflow="overflow" vert="horz" wrap="square" lIns="0" tIns="45720" rIns="90000" bIns="45720" numCol="1" spcCol="0" rtlCol="0" fromWordArt="0" anchor="t" anchorCtr="0" forceAA="0" compatLnSpc="1">
            <a:prstTxWarp prst="textNoShape">
              <a:avLst/>
            </a:prstTxWarp>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Thank you</a:t>
            </a:r>
            <a:endParaRPr kumimoji="0" lang="en-US" sz="5400" b="0"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E20FFFC6-E6D4-944F-9EC6-FF6AC9F17FA8}"/>
              </a:ext>
            </a:extLst>
          </p:cNvPr>
          <p:cNvSpPr>
            <a:spLocks noGrp="1"/>
          </p:cNvSpPr>
          <p:nvPr>
            <p:ph type="body" sz="quarter" idx="12"/>
          </p:nvPr>
        </p:nvSpPr>
        <p:spPr>
          <a:xfrm>
            <a:off x="7477258" y="4012148"/>
            <a:ext cx="3746810" cy="2715223"/>
          </a:xfrm>
          <a:prstGeom prst="rect">
            <a:avLst/>
          </a:prstGeo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Lucy Bush</a:t>
            </a:r>
          </a:p>
          <a:p>
            <a:pPr lvl="0"/>
            <a:r>
              <a:rPr lang="en-GB" err="1"/>
              <a:t>lbush@britainthinks.com</a:t>
            </a:r>
            <a:r>
              <a:rPr lang="en-GB"/>
              <a:t> </a:t>
            </a:r>
          </a:p>
          <a:p>
            <a:pPr lvl="0"/>
            <a:r>
              <a:rPr lang="en-GB"/>
              <a:t>T: +44 (0)20 7845 5880</a:t>
            </a:r>
          </a:p>
          <a:p>
            <a:pPr lvl="0"/>
            <a:r>
              <a:rPr lang="en-GB" err="1"/>
              <a:t>www.britainthinks.com</a:t>
            </a:r>
            <a:endParaRPr lang="en-GB"/>
          </a:p>
          <a:p>
            <a:pPr lvl="0"/>
            <a:r>
              <a:rPr lang="en-GB"/>
              <a:t>BritainThinks</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spTree>
    <p:extLst>
      <p:ext uri="{BB962C8B-B14F-4D97-AF65-F5344CB8AC3E}">
        <p14:creationId xmlns:p14="http://schemas.microsoft.com/office/powerpoint/2010/main" val="3393629018"/>
      </p:ext>
    </p:extLst>
  </p:cSld>
  <p:clrMapOvr>
    <a:masterClrMapping/>
  </p:clrMapOvr>
</p:sld>
</file>

<file path=ppt/theme/theme1.xml><?xml version="1.0" encoding="utf-8"?>
<a:theme xmlns:a="http://schemas.openxmlformats.org/drawingml/2006/main" name="BT theme">
  <a:themeElements>
    <a:clrScheme name="Custom 2">
      <a:dk1>
        <a:srgbClr val="494949"/>
      </a:dk1>
      <a:lt1>
        <a:srgbClr val="FFFFFF"/>
      </a:lt1>
      <a:dk2>
        <a:srgbClr val="DE8080"/>
      </a:dk2>
      <a:lt2>
        <a:srgbClr val="E1C380"/>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T Simple Template PPT 23.06.21" id="{8BB91AC7-E669-BA43-AF2F-703425237FA3}" vid="{7FF22697-C8F0-354F-8977-046B844FBA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9D51145B9F464E82E58DE813F07F43" ma:contentTypeVersion="6" ma:contentTypeDescription="Create a new document." ma:contentTypeScope="" ma:versionID="44c459b9f0aac4c394b822a9583c7162">
  <xsd:schema xmlns:xsd="http://www.w3.org/2001/XMLSchema" xmlns:xs="http://www.w3.org/2001/XMLSchema" xmlns:p="http://schemas.microsoft.com/office/2006/metadata/properties" xmlns:ns2="3cf0fe18-07ea-48b1-a480-e2a98d8aae23" xmlns:ns3="48b26926-155d-47d7-82d0-fd9173a95d3d" targetNamespace="http://schemas.microsoft.com/office/2006/metadata/properties" ma:root="true" ma:fieldsID="617ae0ab74586934c5f9a7b45e958b86" ns2:_="" ns3:_="">
    <xsd:import namespace="3cf0fe18-07ea-48b1-a480-e2a98d8aae23"/>
    <xsd:import namespace="48b26926-155d-47d7-82d0-fd9173a95d3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f0fe18-07ea-48b1-a480-e2a98d8aae2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b26926-155d-47d7-82d0-fd9173a95d3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cf0fe18-07ea-48b1-a480-e2a98d8aae23">
      <UserInfo>
        <DisplayName>Sophie Giles</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DE3B4C-3330-4781-AE60-75048FED754A}">
  <ds:schemaRefs>
    <ds:schemaRef ds:uri="3cf0fe18-07ea-48b1-a480-e2a98d8aae23"/>
    <ds:schemaRef ds:uri="48b26926-155d-47d7-82d0-fd9173a95d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1BAE74-F3EB-49CE-AC95-C23AA7E4B493}">
  <ds:schemaRefs>
    <ds:schemaRef ds:uri="3cf0fe18-07ea-48b1-a480-e2a98d8aae23"/>
    <ds:schemaRef ds:uri="48b26926-155d-47d7-82d0-fd9173a95d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34CAC29-57EA-4289-8533-C45C3AA76D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BT theme</Template>
  <TotalTime>0</TotalTime>
  <Words>463</Words>
  <Application>Microsoft Macintosh PowerPoint</Application>
  <PresentationFormat>Widescreen</PresentationFormat>
  <Paragraphs>33</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Montserrat</vt:lpstr>
      <vt:lpstr>BT theme</vt:lpstr>
      <vt:lpstr>B&amp;NES Council | Citizens’ Panel on Active Travel in Bath and North East Somerset</vt:lpstr>
      <vt:lpstr>Appendix 4</vt:lpstr>
      <vt:lpstr>We asked participants to draw conclusions about the local impact of active travel schemes and develop principles to guide implementation</vt:lpstr>
      <vt:lpstr>This is the evidence from a local cyclist who works in the area on what it is like to cycle around Bath (1/4)</vt:lpstr>
      <vt:lpstr>This is the evidence from a local cyclist who works in the area on what it is like to cycle around Bath (2/4)</vt:lpstr>
      <vt:lpstr>This is the evidence from a local cyclist who works in the area on what it is like to cycle around Bath (3/4)</vt:lpstr>
      <vt:lpstr>This is the evidence from a local cyclist who works in the area on what it is like to cycle around Bath (4/4)</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McNaughton Nicholls</dc:creator>
  <cp:lastModifiedBy>Sophie Giles</cp:lastModifiedBy>
  <cp:revision>3</cp:revision>
  <dcterms:created xsi:type="dcterms:W3CDTF">2021-06-28T09:40:43Z</dcterms:created>
  <dcterms:modified xsi:type="dcterms:W3CDTF">2022-11-02T10:53:02Z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0x0101003F9D51145B9F464E82E58DE813F07F43</vt:lpwstr>
  </property>
</Properties>
</file>