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276" r:id="rId4"/>
    <p:sldId id="278" r:id="rId5"/>
    <p:sldId id="269" r:id="rId6"/>
    <p:sldId id="281" r:id="rId7"/>
    <p:sldId id="280" r:id="rId8"/>
    <p:sldId id="279" r:id="rId9"/>
    <p:sldId id="268" r:id="rId10"/>
    <p:sldId id="260" r:id="rId11"/>
    <p:sldId id="261" r:id="rId12"/>
    <p:sldId id="267" r:id="rId13"/>
    <p:sldId id="271" r:id="rId14"/>
    <p:sldId id="270" r:id="rId15"/>
    <p:sldId id="272" r:id="rId16"/>
    <p:sldId id="263" r:id="rId17"/>
    <p:sldId id="273" r:id="rId18"/>
    <p:sldId id="275" r:id="rId19"/>
    <p:sldId id="274" r:id="rId20"/>
    <p:sldId id="265" r:id="rId21"/>
    <p:sldId id="266"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B2D72B-D641-405C-B686-156C9AA4C000}" type="datetimeFigureOut">
              <a:rPr lang="en-GB" smtClean="0"/>
              <a:t>20/01/2020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10CD73-3542-453E-A344-999F3B95F114}" type="slidenum">
              <a:rPr lang="en-GB" smtClean="0"/>
              <a:t>‹#›</a:t>
            </a:fld>
            <a:endParaRPr lang="en-GB"/>
          </a:p>
        </p:txBody>
      </p:sp>
    </p:spTree>
    <p:extLst>
      <p:ext uri="{BB962C8B-B14F-4D97-AF65-F5344CB8AC3E}">
        <p14:creationId xmlns:p14="http://schemas.microsoft.com/office/powerpoint/2010/main" val="290396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a:t>
            </a:fld>
            <a:endParaRPr lang="en-GB"/>
          </a:p>
        </p:txBody>
      </p:sp>
    </p:spTree>
    <p:extLst>
      <p:ext uri="{BB962C8B-B14F-4D97-AF65-F5344CB8AC3E}">
        <p14:creationId xmlns:p14="http://schemas.microsoft.com/office/powerpoint/2010/main" val="355762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10</a:t>
            </a:fld>
            <a:endParaRPr lang="en-GB"/>
          </a:p>
        </p:txBody>
      </p:sp>
    </p:spTree>
    <p:extLst>
      <p:ext uri="{BB962C8B-B14F-4D97-AF65-F5344CB8AC3E}">
        <p14:creationId xmlns:p14="http://schemas.microsoft.com/office/powerpoint/2010/main" val="21908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11</a:t>
            </a:fld>
            <a:endParaRPr lang="en-GB"/>
          </a:p>
        </p:txBody>
      </p:sp>
    </p:spTree>
    <p:extLst>
      <p:ext uri="{BB962C8B-B14F-4D97-AF65-F5344CB8AC3E}">
        <p14:creationId xmlns:p14="http://schemas.microsoft.com/office/powerpoint/2010/main" val="185912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12</a:t>
            </a:fld>
            <a:endParaRPr lang="en-GB"/>
          </a:p>
        </p:txBody>
      </p:sp>
    </p:spTree>
    <p:extLst>
      <p:ext uri="{BB962C8B-B14F-4D97-AF65-F5344CB8AC3E}">
        <p14:creationId xmlns:p14="http://schemas.microsoft.com/office/powerpoint/2010/main" val="48855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13</a:t>
            </a:fld>
            <a:endParaRPr lang="en-GB"/>
          </a:p>
        </p:txBody>
      </p:sp>
    </p:spTree>
    <p:extLst>
      <p:ext uri="{BB962C8B-B14F-4D97-AF65-F5344CB8AC3E}">
        <p14:creationId xmlns:p14="http://schemas.microsoft.com/office/powerpoint/2010/main" val="213958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14</a:t>
            </a:fld>
            <a:endParaRPr lang="en-GB"/>
          </a:p>
        </p:txBody>
      </p:sp>
    </p:spTree>
    <p:extLst>
      <p:ext uri="{BB962C8B-B14F-4D97-AF65-F5344CB8AC3E}">
        <p14:creationId xmlns:p14="http://schemas.microsoft.com/office/powerpoint/2010/main" val="137815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15</a:t>
            </a:fld>
            <a:endParaRPr lang="en-GB"/>
          </a:p>
        </p:txBody>
      </p:sp>
    </p:spTree>
    <p:extLst>
      <p:ext uri="{BB962C8B-B14F-4D97-AF65-F5344CB8AC3E}">
        <p14:creationId xmlns:p14="http://schemas.microsoft.com/office/powerpoint/2010/main" val="215134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16</a:t>
            </a:fld>
            <a:endParaRPr lang="en-GB"/>
          </a:p>
        </p:txBody>
      </p:sp>
    </p:spTree>
    <p:extLst>
      <p:ext uri="{BB962C8B-B14F-4D97-AF65-F5344CB8AC3E}">
        <p14:creationId xmlns:p14="http://schemas.microsoft.com/office/powerpoint/2010/main" val="326774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17</a:t>
            </a:fld>
            <a:endParaRPr lang="en-GB"/>
          </a:p>
        </p:txBody>
      </p:sp>
    </p:spTree>
    <p:extLst>
      <p:ext uri="{BB962C8B-B14F-4D97-AF65-F5344CB8AC3E}">
        <p14:creationId xmlns:p14="http://schemas.microsoft.com/office/powerpoint/2010/main" val="347404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18</a:t>
            </a:fld>
            <a:endParaRPr lang="en-GB"/>
          </a:p>
        </p:txBody>
      </p:sp>
    </p:spTree>
    <p:extLst>
      <p:ext uri="{BB962C8B-B14F-4D97-AF65-F5344CB8AC3E}">
        <p14:creationId xmlns:p14="http://schemas.microsoft.com/office/powerpoint/2010/main" val="3881785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19</a:t>
            </a:fld>
            <a:endParaRPr lang="en-GB"/>
          </a:p>
        </p:txBody>
      </p:sp>
    </p:spTree>
    <p:extLst>
      <p:ext uri="{BB962C8B-B14F-4D97-AF65-F5344CB8AC3E}">
        <p14:creationId xmlns:p14="http://schemas.microsoft.com/office/powerpoint/2010/main" val="354434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Arial" pitchFamily="34" charset="0"/>
                <a:cs typeface="Arial" pitchFamily="34" charset="0"/>
              </a:rPr>
              <a:t>***OPTIONAL</a:t>
            </a:r>
            <a:r>
              <a:rPr lang="en-GB" b="1" baseline="0" dirty="0" smtClean="0">
                <a:latin typeface="Arial" pitchFamily="34" charset="0"/>
                <a:cs typeface="Arial" pitchFamily="34" charset="0"/>
              </a:rPr>
              <a:t> SLIDE</a:t>
            </a:r>
            <a:r>
              <a:rPr lang="en-GB" b="1" dirty="0" smtClean="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Official</a:t>
            </a:r>
            <a:r>
              <a:rPr lang="en-GB" baseline="0" dirty="0" smtClean="0">
                <a:latin typeface="Arial" pitchFamily="34" charset="0"/>
                <a:cs typeface="Arial" pitchFamily="34" charset="0"/>
              </a:rPr>
              <a:t> figures released by Counter Terrorism Policing HQ – June 2019.</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itchFamily="34" charset="0"/>
                <a:cs typeface="Arial" pitchFamily="34" charset="0"/>
              </a:rPr>
              <a:t>Key points to highlight are be the large number of individuals involved, and the increasing proportion of right wing attack plots that have been disrupted.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6F192-DC84-4CFC-86FA-A9E4D0A808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412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20</a:t>
            </a:fld>
            <a:endParaRPr lang="en-GB"/>
          </a:p>
        </p:txBody>
      </p:sp>
    </p:spTree>
    <p:extLst>
      <p:ext uri="{BB962C8B-B14F-4D97-AF65-F5344CB8AC3E}">
        <p14:creationId xmlns:p14="http://schemas.microsoft.com/office/powerpoint/2010/main" val="94674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21</a:t>
            </a:fld>
            <a:endParaRPr lang="en-GB"/>
          </a:p>
        </p:txBody>
      </p:sp>
    </p:spTree>
    <p:extLst>
      <p:ext uri="{BB962C8B-B14F-4D97-AF65-F5344CB8AC3E}">
        <p14:creationId xmlns:p14="http://schemas.microsoft.com/office/powerpoint/2010/main" val="403988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3</a:t>
            </a:fld>
            <a:endParaRPr lang="en-GB"/>
          </a:p>
        </p:txBody>
      </p:sp>
    </p:spTree>
    <p:extLst>
      <p:ext uri="{BB962C8B-B14F-4D97-AF65-F5344CB8AC3E}">
        <p14:creationId xmlns:p14="http://schemas.microsoft.com/office/powerpoint/2010/main" val="20736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Arial" panose="020B0604020202020204" pitchFamily="34" charset="0"/>
              <a:buNone/>
            </a:pPr>
            <a:r>
              <a:rPr lang="en-GB" b="1" dirty="0" smtClean="0">
                <a:latin typeface="Arial" pitchFamily="34" charset="0"/>
                <a:cs typeface="Arial" pitchFamily="34" charset="0"/>
              </a:rPr>
              <a:t>***COMPULSORY</a:t>
            </a:r>
            <a:r>
              <a:rPr lang="en-GB" b="1" baseline="0" dirty="0" smtClean="0">
                <a:latin typeface="Arial" pitchFamily="34" charset="0"/>
                <a:cs typeface="Arial" pitchFamily="34" charset="0"/>
              </a:rPr>
              <a:t> SLIDE</a:t>
            </a:r>
            <a:r>
              <a:rPr lang="en-GB" b="1" dirty="0" smtClean="0">
                <a:latin typeface="Arial" pitchFamily="34" charset="0"/>
                <a:cs typeface="Arial" pitchFamily="34" charset="0"/>
              </a:rPr>
              <a:t>***</a:t>
            </a:r>
          </a:p>
          <a:p>
            <a:pPr marL="0" indent="0">
              <a:buFont typeface="Arial" panose="020B0604020202020204" pitchFamily="34" charset="0"/>
              <a:buNone/>
            </a:pPr>
            <a:endParaRPr lang="en-GB" b="1" dirty="0" smtClean="0">
              <a:latin typeface="Arial" pitchFamily="34" charset="0"/>
              <a:cs typeface="Arial" pitchFamily="34" charset="0"/>
            </a:endParaRPr>
          </a:p>
          <a:p>
            <a:pPr marL="0" indent="0">
              <a:buFont typeface="Arial" panose="020B0604020202020204" pitchFamily="34" charset="0"/>
              <a:buNone/>
            </a:pPr>
            <a:r>
              <a:rPr lang="en-GB" b="1" dirty="0" smtClean="0">
                <a:latin typeface="Arial" pitchFamily="34" charset="0"/>
                <a:cs typeface="Arial" pitchFamily="34" charset="0"/>
              </a:rPr>
              <a:t>KEY</a:t>
            </a:r>
            <a:r>
              <a:rPr lang="en-GB" b="1" baseline="0" dirty="0" smtClean="0">
                <a:latin typeface="Arial" pitchFamily="34" charset="0"/>
                <a:cs typeface="Arial" pitchFamily="34" charset="0"/>
              </a:rPr>
              <a:t> POINTS:</a:t>
            </a:r>
          </a:p>
          <a:p>
            <a:pPr marL="0" indent="0">
              <a:buFont typeface="Arial" panose="020B0604020202020204" pitchFamily="34" charset="0"/>
              <a:buNone/>
            </a:pPr>
            <a:endParaRPr lang="en-GB" b="1" baseline="0" dirty="0" smtClean="0">
              <a:latin typeface="Arial" pitchFamily="34" charset="0"/>
              <a:cs typeface="Arial" pitchFamily="34" charset="0"/>
            </a:endParaRPr>
          </a:p>
          <a:p>
            <a:pPr marL="0" indent="0">
              <a:buFont typeface="Arial" panose="020B0604020202020204" pitchFamily="34" charset="0"/>
              <a:buNone/>
            </a:pPr>
            <a:r>
              <a:rPr lang="en-GB" b="1" baseline="0" dirty="0" smtClean="0">
                <a:latin typeface="Arial" pitchFamily="34" charset="0"/>
                <a:cs typeface="Arial" pitchFamily="34" charset="0"/>
              </a:rPr>
              <a:t>The UK threat level structure was revised in July 2019. </a:t>
            </a:r>
          </a:p>
          <a:p>
            <a:pPr marL="0" indent="0">
              <a:buFont typeface="Arial" panose="020B0604020202020204" pitchFamily="34" charset="0"/>
              <a:buNone/>
            </a:pPr>
            <a:r>
              <a:rPr lang="en-GB" b="1" baseline="0" dirty="0" smtClean="0">
                <a:latin typeface="Arial" pitchFamily="34" charset="0"/>
                <a:cs typeface="Arial" pitchFamily="34" charset="0"/>
              </a:rPr>
              <a:t>There are no longer separate threat levels for “international terrorism” and Northern Ireland-related terrorism in the UK. There is now just one National Threat level which reflects all aspects of terrorism regardless of the motivation, including Islamist, Northern Ireland, left-wing and right-wing terrorism.</a:t>
            </a:r>
          </a:p>
          <a:p>
            <a:pPr marL="0" indent="0">
              <a:buFont typeface="Arial" panose="020B0604020202020204" pitchFamily="34" charset="0"/>
              <a:buNone/>
            </a:pPr>
            <a:endParaRPr lang="en-GB" b="1" baseline="0" dirty="0" smtClean="0">
              <a:latin typeface="Arial" pitchFamily="34" charset="0"/>
              <a:cs typeface="Arial" pitchFamily="34" charset="0"/>
            </a:endParaRPr>
          </a:p>
          <a:p>
            <a:pPr marL="0" indent="0">
              <a:buFont typeface="Arial" panose="020B0604020202020204" pitchFamily="34" charset="0"/>
              <a:buNone/>
            </a:pPr>
            <a:r>
              <a:rPr lang="en-GB" b="1" baseline="0" dirty="0" smtClean="0">
                <a:latin typeface="Arial" pitchFamily="34" charset="0"/>
                <a:cs typeface="Arial" pitchFamily="34" charset="0"/>
              </a:rPr>
              <a:t>The threat from Northern Ireland related terrorism in Northern Ireland will remain separate from the national threat level.</a:t>
            </a:r>
          </a:p>
          <a:p>
            <a:pPr marL="0" indent="0">
              <a:buFont typeface="Arial" panose="020B0604020202020204" pitchFamily="34" charset="0"/>
              <a:buNone/>
            </a:pPr>
            <a:endParaRPr lang="en-GB" b="1" dirty="0" smtClean="0">
              <a:latin typeface="Arial" pitchFamily="34" charset="0"/>
              <a:cs typeface="Arial" pitchFamily="34" charset="0"/>
            </a:endParaRPr>
          </a:p>
          <a:p>
            <a:pPr marL="171450" indent="-171450">
              <a:buFont typeface="Arial" panose="020B0604020202020204" pitchFamily="34" charset="0"/>
              <a:buChar char="•"/>
            </a:pPr>
            <a:r>
              <a:rPr lang="en-GB" dirty="0" smtClean="0">
                <a:latin typeface="Arial" pitchFamily="34" charset="0"/>
                <a:cs typeface="Arial" pitchFamily="34" charset="0"/>
              </a:rPr>
              <a:t>T</a:t>
            </a:r>
            <a:r>
              <a:rPr lang="en-GB" baseline="0" dirty="0" smtClean="0">
                <a:latin typeface="Arial" pitchFamily="34" charset="0"/>
                <a:cs typeface="Arial" pitchFamily="34" charset="0"/>
              </a:rPr>
              <a:t>he threat level was last raised to CRITICAL in 2017 - Manchester Arena in May &amp; Parsons Green in September.</a:t>
            </a:r>
          </a:p>
          <a:p>
            <a:pPr marL="171450" indent="-171450">
              <a:buFont typeface="Arial" panose="020B0604020202020204" pitchFamily="34" charset="0"/>
              <a:buChar char="•"/>
            </a:pPr>
            <a:r>
              <a:rPr lang="en-GB" baseline="0" dirty="0" smtClean="0">
                <a:latin typeface="Arial" pitchFamily="34" charset="0"/>
                <a:cs typeface="Arial" pitchFamily="34" charset="0"/>
              </a:rPr>
              <a:t>The previous 2 occasions that the threat was raised to CRITICAL were The Tiger Tiger nightclub/Glasgow Airport attacks in 2007 &amp; following the arrest of 21 people in relation to the airliner bomb plot in 2006.</a:t>
            </a:r>
          </a:p>
          <a:p>
            <a:pPr marL="171450" indent="-171450">
              <a:buFont typeface="Arial" panose="020B0604020202020204" pitchFamily="34" charset="0"/>
              <a:buChar char="•"/>
            </a:pPr>
            <a:r>
              <a:rPr lang="en-GB" baseline="0" dirty="0" smtClean="0">
                <a:latin typeface="Arial" pitchFamily="34" charset="0"/>
                <a:cs typeface="Arial" pitchFamily="34" charset="0"/>
              </a:rPr>
              <a:t>Discuss with your audience why the threat level will be raised to Critical; i.e. manhunt or intelligence to suggest an imminent attack.</a:t>
            </a:r>
          </a:p>
          <a:p>
            <a:pPr marL="171450" indent="-171450">
              <a:buFont typeface="Arial" panose="020B0604020202020204" pitchFamily="34" charset="0"/>
              <a:buChar char="•"/>
            </a:pPr>
            <a:r>
              <a:rPr lang="en-GB" baseline="0" dirty="0" smtClean="0">
                <a:latin typeface="Arial" pitchFamily="34" charset="0"/>
                <a:cs typeface="Arial" pitchFamily="34" charset="0"/>
              </a:rPr>
              <a:t>The threat level has sat at a minimum of severe since August 2014.</a:t>
            </a: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6F192-DC84-4CFC-86FA-A9E4D0A808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32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5</a:t>
            </a:fld>
            <a:endParaRPr lang="en-GB"/>
          </a:p>
        </p:txBody>
      </p:sp>
    </p:spTree>
    <p:extLst>
      <p:ext uri="{BB962C8B-B14F-4D97-AF65-F5344CB8AC3E}">
        <p14:creationId xmlns:p14="http://schemas.microsoft.com/office/powerpoint/2010/main" val="3837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6</a:t>
            </a:fld>
            <a:endParaRPr lang="en-GB"/>
          </a:p>
        </p:txBody>
      </p:sp>
    </p:spTree>
    <p:extLst>
      <p:ext uri="{BB962C8B-B14F-4D97-AF65-F5344CB8AC3E}">
        <p14:creationId xmlns:p14="http://schemas.microsoft.com/office/powerpoint/2010/main" val="149041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7</a:t>
            </a:fld>
            <a:endParaRPr lang="en-GB"/>
          </a:p>
        </p:txBody>
      </p:sp>
    </p:spTree>
    <p:extLst>
      <p:ext uri="{BB962C8B-B14F-4D97-AF65-F5344CB8AC3E}">
        <p14:creationId xmlns:p14="http://schemas.microsoft.com/office/powerpoint/2010/main" val="367824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8</a:t>
            </a:fld>
            <a:endParaRPr lang="en-GB"/>
          </a:p>
        </p:txBody>
      </p:sp>
    </p:spTree>
    <p:extLst>
      <p:ext uri="{BB962C8B-B14F-4D97-AF65-F5344CB8AC3E}">
        <p14:creationId xmlns:p14="http://schemas.microsoft.com/office/powerpoint/2010/main" val="103432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10CD73-3542-453E-A344-999F3B95F114}" type="slidenum">
              <a:rPr lang="en-GB" smtClean="0"/>
              <a:t>9</a:t>
            </a:fld>
            <a:endParaRPr lang="en-GB"/>
          </a:p>
        </p:txBody>
      </p:sp>
    </p:spTree>
    <p:extLst>
      <p:ext uri="{BB962C8B-B14F-4D97-AF65-F5344CB8AC3E}">
        <p14:creationId xmlns:p14="http://schemas.microsoft.com/office/powerpoint/2010/main" val="232404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C87225-F740-4CDD-B7E4-AF61AB73BD48}"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173319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C87225-F740-4CDD-B7E4-AF61AB73BD48}"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198393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C87225-F740-4CDD-B7E4-AF61AB73BD48}"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226416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slide - with Title">
    <p:spTree>
      <p:nvGrpSpPr>
        <p:cNvPr id="1" name=""/>
        <p:cNvGrpSpPr/>
        <p:nvPr/>
      </p:nvGrpSpPr>
      <p:grpSpPr>
        <a:xfrm>
          <a:off x="0" y="0"/>
          <a:ext cx="0" cy="0"/>
          <a:chOff x="0" y="0"/>
          <a:chExt cx="0" cy="0"/>
        </a:xfrm>
      </p:grpSpPr>
      <p:cxnSp>
        <p:nvCxnSpPr>
          <p:cNvPr id="7" name="Straight Connector 6"/>
          <p:cNvCxnSpPr/>
          <p:nvPr/>
        </p:nvCxnSpPr>
        <p:spPr>
          <a:xfrm>
            <a:off x="1" y="836712"/>
            <a:ext cx="9143999" cy="0"/>
          </a:xfrm>
          <a:prstGeom prst="line">
            <a:avLst/>
          </a:prstGeom>
          <a:ln w="19050">
            <a:solidFill>
              <a:srgbClr val="003F76"/>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hasCustomPrompt="1"/>
          </p:nvPr>
        </p:nvSpPr>
        <p:spPr>
          <a:xfrm>
            <a:off x="251521" y="164637"/>
            <a:ext cx="7200801" cy="576064"/>
          </a:xfrm>
          <a:prstGeom prst="rect">
            <a:avLst/>
          </a:prstGeom>
        </p:spPr>
        <p:txBody>
          <a:bodyPr tIns="0" bIns="0" anchor="ctr" anchorCtr="0"/>
          <a:lstStyle>
            <a:lvl1pPr algn="l">
              <a:defRPr sz="4267" b="1">
                <a:solidFill>
                  <a:srgbClr val="003F76"/>
                </a:solidFill>
                <a:latin typeface="Arial" panose="020B0604020202020204" pitchFamily="34" charset="0"/>
                <a:cs typeface="Arial" panose="020B0604020202020204" pitchFamily="34" charset="0"/>
              </a:defRPr>
            </a:lvl1pPr>
          </a:lstStyle>
          <a:p>
            <a:r>
              <a:rPr lang="en-US" dirty="0" smtClean="0"/>
              <a:t>Click to insert Slide title</a:t>
            </a:r>
            <a:endParaRPr lang="en-GB" dirty="0"/>
          </a:p>
        </p:txBody>
      </p:sp>
      <p:cxnSp>
        <p:nvCxnSpPr>
          <p:cNvPr id="4" name="Straight Connector 3"/>
          <p:cNvCxnSpPr/>
          <p:nvPr userDrawn="1"/>
        </p:nvCxnSpPr>
        <p:spPr>
          <a:xfrm>
            <a:off x="1" y="836712"/>
            <a:ext cx="9143999" cy="0"/>
          </a:xfrm>
          <a:prstGeom prst="line">
            <a:avLst/>
          </a:prstGeom>
          <a:ln w="19050">
            <a:solidFill>
              <a:srgbClr val="003F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0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C87225-F740-4CDD-B7E4-AF61AB73BD48}"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283067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87225-F740-4CDD-B7E4-AF61AB73BD48}"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428048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C87225-F740-4CDD-B7E4-AF61AB73BD48}"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218040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C87225-F740-4CDD-B7E4-AF61AB73BD48}" type="datetimeFigureOut">
              <a:rPr lang="en-GB" smtClean="0"/>
              <a:t>20/01/2020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126966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C87225-F740-4CDD-B7E4-AF61AB73BD48}" type="datetimeFigureOut">
              <a:rPr lang="en-GB" smtClean="0"/>
              <a:t>20/01/2020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78039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87225-F740-4CDD-B7E4-AF61AB73BD48}" type="datetimeFigureOut">
              <a:rPr lang="en-GB" smtClean="0"/>
              <a:t>20/01/2020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58368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87225-F740-4CDD-B7E4-AF61AB73BD48}"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185081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87225-F740-4CDD-B7E4-AF61AB73BD48}"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F31CB5-B5A6-4924-822F-5FB89649C3E3}" type="slidenum">
              <a:rPr lang="en-GB" smtClean="0"/>
              <a:t>‹#›</a:t>
            </a:fld>
            <a:endParaRPr lang="en-GB"/>
          </a:p>
        </p:txBody>
      </p:sp>
    </p:spTree>
    <p:extLst>
      <p:ext uri="{BB962C8B-B14F-4D97-AF65-F5344CB8AC3E}">
        <p14:creationId xmlns:p14="http://schemas.microsoft.com/office/powerpoint/2010/main" val="59480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87225-F740-4CDD-B7E4-AF61AB73BD48}" type="datetimeFigureOut">
              <a:rPr lang="en-GB" smtClean="0"/>
              <a:t>20/01/2020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31CB5-B5A6-4924-822F-5FB89649C3E3}" type="slidenum">
              <a:rPr lang="en-GB" smtClean="0"/>
              <a:t>‹#›</a:t>
            </a:fld>
            <a:endParaRPr lang="en-GB"/>
          </a:p>
        </p:txBody>
      </p:sp>
    </p:spTree>
    <p:extLst>
      <p:ext uri="{BB962C8B-B14F-4D97-AF65-F5344CB8AC3E}">
        <p14:creationId xmlns:p14="http://schemas.microsoft.com/office/powerpoint/2010/main" val="2681942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9.xm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smtClean="0">
                <a:solidFill>
                  <a:schemeClr val="tx2">
                    <a:lumMod val="60000"/>
                    <a:lumOff val="40000"/>
                  </a:schemeClr>
                </a:solidFill>
              </a:rPr>
              <a:t>Bath City Centre Security</a:t>
            </a:r>
            <a:endParaRPr lang="en-GB" sz="5400" b="1" dirty="0">
              <a:solidFill>
                <a:schemeClr val="tx2">
                  <a:lumMod val="60000"/>
                  <a:lumOff val="40000"/>
                </a:schemeClr>
              </a:solidFill>
            </a:endParaRPr>
          </a:p>
        </p:txBody>
      </p:sp>
      <p:sp>
        <p:nvSpPr>
          <p:cNvPr id="3" name="Subtitle 2"/>
          <p:cNvSpPr>
            <a:spLocks noGrp="1"/>
          </p:cNvSpPr>
          <p:nvPr>
            <p:ph type="subTitle" idx="1"/>
          </p:nvPr>
        </p:nvSpPr>
        <p:spPr/>
        <p:txBody>
          <a:bodyPr/>
          <a:lstStyle/>
          <a:p>
            <a:r>
              <a:rPr lang="en-GB" b="1" dirty="0" smtClean="0">
                <a:solidFill>
                  <a:schemeClr val="tx2">
                    <a:lumMod val="60000"/>
                    <a:lumOff val="40000"/>
                  </a:schemeClr>
                </a:solidFill>
              </a:rPr>
              <a:t>Informal Cabinet</a:t>
            </a:r>
          </a:p>
          <a:p>
            <a:r>
              <a:rPr lang="en-GB" b="1" dirty="0" smtClean="0">
                <a:solidFill>
                  <a:schemeClr val="tx2">
                    <a:lumMod val="60000"/>
                    <a:lumOff val="40000"/>
                  </a:schemeClr>
                </a:solidFill>
              </a:rPr>
              <a:t>Monday 20 January 2020</a:t>
            </a:r>
            <a:endParaRPr lang="en-GB" b="1" dirty="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622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4900" b="1" dirty="0" smtClean="0">
                <a:solidFill>
                  <a:schemeClr val="tx2">
                    <a:lumMod val="60000"/>
                    <a:lumOff val="40000"/>
                  </a:schemeClr>
                </a:solidFill>
              </a:rPr>
              <a:t>Project Update since 2016</a:t>
            </a:r>
            <a:r>
              <a:rPr lang="en-GB" b="1" dirty="0"/>
              <a:t/>
            </a:r>
            <a:br>
              <a:rPr lang="en-GB" b="1" dirty="0"/>
            </a:br>
            <a:endParaRPr lang="en-GB" dirty="0"/>
          </a:p>
        </p:txBody>
      </p:sp>
      <p:sp>
        <p:nvSpPr>
          <p:cNvPr id="5" name="Content Placeholder 4"/>
          <p:cNvSpPr>
            <a:spLocks noGrp="1"/>
          </p:cNvSpPr>
          <p:nvPr>
            <p:ph idx="1"/>
          </p:nvPr>
        </p:nvSpPr>
        <p:spPr>
          <a:xfrm>
            <a:off x="246812" y="2332037"/>
            <a:ext cx="8501652" cy="4265315"/>
          </a:xfrm>
        </p:spPr>
        <p:txBody>
          <a:bodyPr>
            <a:normAutofit fontScale="77500" lnSpcReduction="20000"/>
          </a:bodyPr>
          <a:lstStyle/>
          <a:p>
            <a:r>
              <a:rPr lang="en-GB" b="1" dirty="0" smtClean="0">
                <a:solidFill>
                  <a:schemeClr val="tx2">
                    <a:lumMod val="60000"/>
                    <a:lumOff val="40000"/>
                  </a:schemeClr>
                </a:solidFill>
              </a:rPr>
              <a:t>Temporary HVM for Bath Christmas Market</a:t>
            </a:r>
          </a:p>
          <a:p>
            <a:r>
              <a:rPr lang="en-GB" b="1" dirty="0" smtClean="0">
                <a:solidFill>
                  <a:schemeClr val="tx2">
                    <a:lumMod val="60000"/>
                    <a:lumOff val="40000"/>
                  </a:schemeClr>
                </a:solidFill>
              </a:rPr>
              <a:t>Retained concrete blocks in key areas of the City</a:t>
            </a:r>
          </a:p>
          <a:p>
            <a:r>
              <a:rPr lang="en-GB" b="1" dirty="0" smtClean="0">
                <a:solidFill>
                  <a:schemeClr val="tx2">
                    <a:lumMod val="60000"/>
                    <a:lumOff val="40000"/>
                  </a:schemeClr>
                </a:solidFill>
              </a:rPr>
              <a:t>Temporary HVM for other events</a:t>
            </a:r>
          </a:p>
          <a:p>
            <a:r>
              <a:rPr lang="en-GB" b="1" dirty="0" err="1" smtClean="0">
                <a:solidFill>
                  <a:schemeClr val="tx2">
                    <a:lumMod val="60000"/>
                    <a:lumOff val="40000"/>
                  </a:schemeClr>
                </a:solidFill>
              </a:rPr>
              <a:t>SouthGate</a:t>
            </a:r>
            <a:r>
              <a:rPr lang="en-GB" b="1" dirty="0" smtClean="0">
                <a:solidFill>
                  <a:schemeClr val="tx2">
                    <a:lumMod val="60000"/>
                    <a:lumOff val="40000"/>
                  </a:schemeClr>
                </a:solidFill>
              </a:rPr>
              <a:t> permanent solution</a:t>
            </a:r>
          </a:p>
          <a:p>
            <a:r>
              <a:rPr lang="en-GB" b="1" dirty="0" smtClean="0">
                <a:solidFill>
                  <a:schemeClr val="tx2">
                    <a:lumMod val="60000"/>
                    <a:lumOff val="40000"/>
                  </a:schemeClr>
                </a:solidFill>
              </a:rPr>
              <a:t>Training and Awareness Raising – Senior Leadership Team and customer-facing staff and partners</a:t>
            </a:r>
          </a:p>
          <a:p>
            <a:r>
              <a:rPr lang="en-GB" b="1" dirty="0" smtClean="0">
                <a:solidFill>
                  <a:schemeClr val="tx2">
                    <a:lumMod val="60000"/>
                    <a:lumOff val="40000"/>
                  </a:schemeClr>
                </a:solidFill>
              </a:rPr>
              <a:t>Political support and funding to scope project</a:t>
            </a:r>
          </a:p>
          <a:p>
            <a:r>
              <a:rPr lang="en-GB" b="1" dirty="0" smtClean="0">
                <a:solidFill>
                  <a:schemeClr val="tx2">
                    <a:lumMod val="60000"/>
                    <a:lumOff val="40000"/>
                  </a:schemeClr>
                </a:solidFill>
              </a:rPr>
              <a:t>Identified Capital and Revenue Budget requirements for present and future years</a:t>
            </a:r>
          </a:p>
          <a:p>
            <a:r>
              <a:rPr lang="en-GB" b="1" dirty="0" smtClean="0">
                <a:solidFill>
                  <a:schemeClr val="tx2">
                    <a:lumMod val="60000"/>
                    <a:lumOff val="40000"/>
                  </a:schemeClr>
                </a:solidFill>
              </a:rPr>
              <a:t>Evidence Gathering &amp; Scheme Design (on-going)</a:t>
            </a:r>
          </a:p>
          <a:p>
            <a:r>
              <a:rPr lang="en-GB" b="1" dirty="0" smtClean="0">
                <a:solidFill>
                  <a:schemeClr val="tx2">
                    <a:lumMod val="60000"/>
                    <a:lumOff val="40000"/>
                  </a:schemeClr>
                </a:solidFill>
              </a:rPr>
              <a:t>CCTV coverage review – central core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366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18" y="2780928"/>
            <a:ext cx="8229600" cy="1143000"/>
          </a:xfrm>
        </p:spPr>
        <p:txBody>
          <a:bodyPr>
            <a:noAutofit/>
          </a:bodyPr>
          <a:lstStyle/>
          <a:p>
            <a:r>
              <a:rPr lang="en-GB" sz="6000" b="1" dirty="0" smtClean="0">
                <a:solidFill>
                  <a:schemeClr val="tx2">
                    <a:lumMod val="60000"/>
                    <a:lumOff val="40000"/>
                  </a:schemeClr>
                </a:solidFill>
              </a:rPr>
              <a:t>Proposed Scheme for Bath City Centre</a:t>
            </a:r>
            <a:endParaRPr lang="en-GB" sz="6000" dirty="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991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996952"/>
            <a:ext cx="4989240" cy="864096"/>
          </a:xfrm>
        </p:spPr>
        <p:txBody>
          <a:bodyPr>
            <a:normAutofit/>
          </a:bodyPr>
          <a:lstStyle/>
          <a:p>
            <a:r>
              <a:rPr lang="en-GB" sz="3200" b="1" dirty="0" smtClean="0">
                <a:solidFill>
                  <a:schemeClr val="tx2">
                    <a:lumMod val="60000"/>
                    <a:lumOff val="40000"/>
                  </a:schemeClr>
                </a:solidFill>
              </a:rPr>
              <a:t>ATTRO – City Wide</a:t>
            </a:r>
            <a:endParaRPr lang="en-GB"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390" y="230686"/>
            <a:ext cx="3811124" cy="73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299" t="15590" r="39829" b="11600"/>
          <a:stretch/>
        </p:blipFill>
        <p:spPr bwMode="auto">
          <a:xfrm>
            <a:off x="-3419" y="134352"/>
            <a:ext cx="5007809" cy="653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673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3" y="1196752"/>
            <a:ext cx="8229600" cy="1143000"/>
          </a:xfrm>
        </p:spPr>
        <p:txBody>
          <a:bodyPr>
            <a:normAutofit/>
          </a:bodyPr>
          <a:lstStyle/>
          <a:p>
            <a:r>
              <a:rPr lang="en-GB" sz="4900" b="1" dirty="0" smtClean="0">
                <a:solidFill>
                  <a:schemeClr val="tx2">
                    <a:lumMod val="60000"/>
                    <a:lumOff val="40000"/>
                  </a:schemeClr>
                </a:solidFill>
              </a:rPr>
              <a:t>ATTRO – City Wide</a:t>
            </a:r>
            <a:endParaRPr lang="en-GB" dirty="0"/>
          </a:p>
        </p:txBody>
      </p:sp>
      <p:sp>
        <p:nvSpPr>
          <p:cNvPr id="5" name="Content Placeholder 4"/>
          <p:cNvSpPr>
            <a:spLocks noGrp="1"/>
          </p:cNvSpPr>
          <p:nvPr>
            <p:ph idx="1"/>
          </p:nvPr>
        </p:nvSpPr>
        <p:spPr>
          <a:xfrm>
            <a:off x="214716" y="2204864"/>
            <a:ext cx="8501652" cy="3905275"/>
          </a:xfrm>
        </p:spPr>
        <p:txBody>
          <a:bodyPr>
            <a:normAutofit/>
          </a:bodyPr>
          <a:lstStyle/>
          <a:p>
            <a:r>
              <a:rPr lang="en-GB" sz="2000" dirty="0">
                <a:solidFill>
                  <a:schemeClr val="tx2">
                    <a:lumMod val="60000"/>
                    <a:lumOff val="40000"/>
                  </a:schemeClr>
                </a:solidFill>
              </a:rPr>
              <a:t>The</a:t>
            </a:r>
            <a:r>
              <a:rPr lang="en-GB" sz="2000" dirty="0" smtClean="0"/>
              <a:t> </a:t>
            </a:r>
            <a:r>
              <a:rPr lang="en-GB" sz="2000" dirty="0">
                <a:solidFill>
                  <a:schemeClr val="tx2">
                    <a:lumMod val="60000"/>
                    <a:lumOff val="40000"/>
                  </a:schemeClr>
                </a:solidFill>
              </a:rPr>
              <a:t>proposed ATTRO would be permanent but only used as a contingency measure in appropriate circumstances</a:t>
            </a:r>
          </a:p>
          <a:p>
            <a:r>
              <a:rPr lang="en-GB" sz="2000" dirty="0">
                <a:solidFill>
                  <a:schemeClr val="tx2">
                    <a:lumMod val="60000"/>
                    <a:lumOff val="40000"/>
                  </a:schemeClr>
                </a:solidFill>
              </a:rPr>
              <a:t>A jointly agreed schedule (between the police and the </a:t>
            </a:r>
            <a:r>
              <a:rPr lang="en-GB" sz="2000" dirty="0" smtClean="0">
                <a:solidFill>
                  <a:schemeClr val="tx2">
                    <a:lumMod val="60000"/>
                    <a:lumOff val="40000"/>
                  </a:schemeClr>
                </a:solidFill>
              </a:rPr>
              <a:t>council</a:t>
            </a:r>
            <a:r>
              <a:rPr lang="en-GB" sz="2000" dirty="0">
                <a:solidFill>
                  <a:schemeClr val="tx2">
                    <a:lumMod val="60000"/>
                    <a:lumOff val="40000"/>
                  </a:schemeClr>
                </a:solidFill>
              </a:rPr>
              <a:t>) will also be attached to the ATTRO detailing the specific working/operational arrangements for the implementation of the ATTRO when it arises in both pre-planned and emergency </a:t>
            </a:r>
            <a:r>
              <a:rPr lang="en-GB" sz="2000" dirty="0" smtClean="0">
                <a:solidFill>
                  <a:schemeClr val="tx2">
                    <a:lumMod val="60000"/>
                    <a:lumOff val="40000"/>
                  </a:schemeClr>
                </a:solidFill>
              </a:rPr>
              <a:t>arrangements </a:t>
            </a:r>
            <a:endParaRPr lang="en-GB" sz="2000" dirty="0">
              <a:solidFill>
                <a:schemeClr val="tx2">
                  <a:lumMod val="60000"/>
                  <a:lumOff val="40000"/>
                </a:schemeClr>
              </a:solidFill>
            </a:endParaRPr>
          </a:p>
          <a:p>
            <a:r>
              <a:rPr lang="en-GB" sz="2000" dirty="0">
                <a:solidFill>
                  <a:schemeClr val="tx2">
                    <a:lumMod val="60000"/>
                    <a:lumOff val="40000"/>
                  </a:schemeClr>
                </a:solidFill>
              </a:rPr>
              <a:t>Waive the requirement to publicise an ATTRO in advance where, in the opinion of a Chief Police Officer, such publicity would undermine the purpose of the order.  In the interests of transparency the Council will look to advertise for the standard minimum 21 day period </a:t>
            </a:r>
          </a:p>
          <a:p>
            <a:endParaRPr lang="en-GB" sz="1400" dirty="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65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3191820"/>
            <a:ext cx="5205264" cy="432048"/>
          </a:xfrm>
        </p:spPr>
        <p:txBody>
          <a:bodyPr>
            <a:normAutofit fontScale="90000"/>
          </a:bodyPr>
          <a:lstStyle/>
          <a:p>
            <a:r>
              <a:rPr lang="en-GB" sz="4900" b="1" dirty="0" smtClean="0">
                <a:solidFill>
                  <a:schemeClr val="tx2">
                    <a:lumMod val="60000"/>
                    <a:lumOff val="40000"/>
                  </a:schemeClr>
                </a:solidFill>
              </a:rPr>
              <a:t>TRO </a:t>
            </a:r>
            <a:r>
              <a:rPr lang="en-GB" sz="4900" b="1" dirty="0" smtClean="0">
                <a:solidFill>
                  <a:schemeClr val="tx2">
                    <a:lumMod val="60000"/>
                    <a:lumOff val="40000"/>
                  </a:schemeClr>
                </a:solidFill>
              </a:rPr>
              <a:t>– </a:t>
            </a:r>
            <a:br>
              <a:rPr lang="en-GB" sz="4900" b="1" dirty="0" smtClean="0">
                <a:solidFill>
                  <a:schemeClr val="tx2">
                    <a:lumMod val="60000"/>
                    <a:lumOff val="40000"/>
                  </a:schemeClr>
                </a:solidFill>
              </a:rPr>
            </a:br>
            <a:r>
              <a:rPr lang="en-GB" sz="4900" b="1" dirty="0" smtClean="0">
                <a:solidFill>
                  <a:schemeClr val="tx2">
                    <a:lumMod val="60000"/>
                    <a:lumOff val="40000"/>
                  </a:schemeClr>
                </a:solidFill>
              </a:rPr>
              <a:t>Central Core</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6767" y="963004"/>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34354"/>
            <a:ext cx="3379418" cy="64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102" t="16001" r="31453" b="11760"/>
          <a:stretch/>
        </p:blipFill>
        <p:spPr bwMode="auto">
          <a:xfrm>
            <a:off x="177278" y="134354"/>
            <a:ext cx="4994649" cy="654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36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3" y="1145927"/>
            <a:ext cx="8229600" cy="1143000"/>
          </a:xfrm>
        </p:spPr>
        <p:txBody>
          <a:bodyPr>
            <a:normAutofit/>
          </a:bodyPr>
          <a:lstStyle/>
          <a:p>
            <a:r>
              <a:rPr lang="en-GB" sz="4900" b="1" dirty="0" smtClean="0">
                <a:solidFill>
                  <a:schemeClr val="tx2">
                    <a:lumMod val="60000"/>
                    <a:lumOff val="40000"/>
                  </a:schemeClr>
                </a:solidFill>
              </a:rPr>
              <a:t>(AT)TRO </a:t>
            </a:r>
            <a:r>
              <a:rPr lang="en-GB" sz="4900" b="1" dirty="0" smtClean="0">
                <a:solidFill>
                  <a:schemeClr val="tx2">
                    <a:lumMod val="60000"/>
                    <a:lumOff val="40000"/>
                  </a:schemeClr>
                </a:solidFill>
              </a:rPr>
              <a:t>– Central Core</a:t>
            </a:r>
            <a:endParaRPr lang="en-GB" dirty="0"/>
          </a:p>
        </p:txBody>
      </p:sp>
      <p:sp>
        <p:nvSpPr>
          <p:cNvPr id="5" name="Content Placeholder 4"/>
          <p:cNvSpPr>
            <a:spLocks noGrp="1"/>
          </p:cNvSpPr>
          <p:nvPr>
            <p:ph idx="1"/>
          </p:nvPr>
        </p:nvSpPr>
        <p:spPr>
          <a:xfrm>
            <a:off x="246812" y="2332037"/>
            <a:ext cx="8501652" cy="3905275"/>
          </a:xfrm>
        </p:spPr>
        <p:txBody>
          <a:bodyPr>
            <a:normAutofit fontScale="77500" lnSpcReduction="20000"/>
          </a:bodyPr>
          <a:lstStyle/>
          <a:p>
            <a:r>
              <a:rPr lang="en-GB" sz="2800" dirty="0">
                <a:solidFill>
                  <a:schemeClr val="tx2">
                    <a:lumMod val="60000"/>
                    <a:lumOff val="40000"/>
                  </a:schemeClr>
                </a:solidFill>
              </a:rPr>
              <a:t>Consultation to inform the </a:t>
            </a:r>
            <a:r>
              <a:rPr lang="en-GB" sz="2800" dirty="0" smtClean="0">
                <a:solidFill>
                  <a:schemeClr val="tx2">
                    <a:lumMod val="60000"/>
                    <a:lumOff val="40000"/>
                  </a:schemeClr>
                </a:solidFill>
              </a:rPr>
              <a:t>TRO </a:t>
            </a:r>
            <a:r>
              <a:rPr lang="en-GB" sz="2800" dirty="0">
                <a:solidFill>
                  <a:schemeClr val="tx2">
                    <a:lumMod val="60000"/>
                    <a:lumOff val="40000"/>
                  </a:schemeClr>
                </a:solidFill>
              </a:rPr>
              <a:t>and final </a:t>
            </a:r>
            <a:r>
              <a:rPr lang="en-GB" sz="2800" dirty="0" smtClean="0">
                <a:solidFill>
                  <a:schemeClr val="tx2">
                    <a:lumMod val="60000"/>
                    <a:lumOff val="40000"/>
                  </a:schemeClr>
                </a:solidFill>
              </a:rPr>
              <a:t>solution, within the wider-city ATTRO </a:t>
            </a:r>
          </a:p>
          <a:p>
            <a:r>
              <a:rPr lang="en-GB" sz="2800" dirty="0" smtClean="0">
                <a:solidFill>
                  <a:schemeClr val="tx2">
                    <a:lumMod val="60000"/>
                    <a:lumOff val="40000"/>
                  </a:schemeClr>
                </a:solidFill>
              </a:rPr>
              <a:t>Identified </a:t>
            </a:r>
            <a:r>
              <a:rPr lang="en-GB" sz="2800" dirty="0">
                <a:solidFill>
                  <a:schemeClr val="tx2">
                    <a:lumMod val="60000"/>
                    <a:lumOff val="40000"/>
                  </a:schemeClr>
                </a:solidFill>
              </a:rPr>
              <a:t>Crowded Spaces as defined in the </a:t>
            </a:r>
            <a:r>
              <a:rPr lang="en-GB" sz="2800" dirty="0" err="1">
                <a:solidFill>
                  <a:schemeClr val="tx2">
                    <a:lumMod val="60000"/>
                    <a:lumOff val="40000"/>
                  </a:schemeClr>
                </a:solidFill>
              </a:rPr>
              <a:t>NaCTSO</a:t>
            </a:r>
            <a:r>
              <a:rPr lang="en-GB" sz="2800" dirty="0">
                <a:solidFill>
                  <a:schemeClr val="tx2">
                    <a:lumMod val="60000"/>
                    <a:lumOff val="40000"/>
                  </a:schemeClr>
                </a:solidFill>
              </a:rPr>
              <a:t> </a:t>
            </a:r>
            <a:r>
              <a:rPr lang="en-GB" sz="2900" dirty="0">
                <a:solidFill>
                  <a:schemeClr val="tx2">
                    <a:lumMod val="60000"/>
                    <a:lumOff val="40000"/>
                  </a:schemeClr>
                </a:solidFill>
              </a:rPr>
              <a:t>Report</a:t>
            </a:r>
          </a:p>
          <a:p>
            <a:r>
              <a:rPr lang="en-GB" sz="2900" dirty="0">
                <a:solidFill>
                  <a:schemeClr val="tx2">
                    <a:lumMod val="60000"/>
                    <a:lumOff val="40000"/>
                  </a:schemeClr>
                </a:solidFill>
              </a:rPr>
              <a:t>24/7 Permanent Access </a:t>
            </a:r>
            <a:r>
              <a:rPr lang="en-GB" sz="2900" dirty="0" smtClean="0">
                <a:solidFill>
                  <a:schemeClr val="tx2">
                    <a:lumMod val="60000"/>
                    <a:lumOff val="40000"/>
                  </a:schemeClr>
                </a:solidFill>
              </a:rPr>
              <a:t>Restriction, with limited access during non-peak hours – to be determined (currently 1800 hours to 1000 hours, however, due to security we envisage this being shorter)</a:t>
            </a:r>
            <a:endParaRPr lang="en-GB" sz="2900" dirty="0">
              <a:solidFill>
                <a:schemeClr val="tx2">
                  <a:lumMod val="60000"/>
                  <a:lumOff val="40000"/>
                </a:schemeClr>
              </a:solidFill>
            </a:endParaRPr>
          </a:p>
          <a:p>
            <a:r>
              <a:rPr lang="en-GB" sz="2900" dirty="0">
                <a:solidFill>
                  <a:schemeClr val="tx2">
                    <a:lumMod val="60000"/>
                    <a:lumOff val="40000"/>
                  </a:schemeClr>
                </a:solidFill>
              </a:rPr>
              <a:t>Managed by Bath &amp; North East Somerset </a:t>
            </a:r>
            <a:r>
              <a:rPr lang="en-GB" sz="2900" dirty="0" smtClean="0">
                <a:solidFill>
                  <a:schemeClr val="tx2">
                    <a:lumMod val="60000"/>
                    <a:lumOff val="40000"/>
                  </a:schemeClr>
                </a:solidFill>
              </a:rPr>
              <a:t>Council</a:t>
            </a:r>
          </a:p>
          <a:p>
            <a:r>
              <a:rPr lang="en-GB" sz="2800" dirty="0" smtClean="0">
                <a:solidFill>
                  <a:schemeClr val="tx2">
                    <a:lumMod val="60000"/>
                    <a:lumOff val="40000"/>
                  </a:schemeClr>
                </a:solidFill>
              </a:rPr>
              <a:t>Reduction </a:t>
            </a:r>
            <a:r>
              <a:rPr lang="en-GB" sz="2800" dirty="0">
                <a:solidFill>
                  <a:schemeClr val="tx2">
                    <a:lumMod val="60000"/>
                    <a:lumOff val="40000"/>
                  </a:schemeClr>
                </a:solidFill>
              </a:rPr>
              <a:t>in vehicles permitted access</a:t>
            </a:r>
          </a:p>
          <a:p>
            <a:r>
              <a:rPr lang="en-GB" sz="2800" dirty="0" smtClean="0">
                <a:solidFill>
                  <a:schemeClr val="tx2">
                    <a:lumMod val="60000"/>
                    <a:lumOff val="40000"/>
                  </a:schemeClr>
                </a:solidFill>
              </a:rPr>
              <a:t>Some streets may be considered for permanent closure</a:t>
            </a:r>
            <a:endParaRPr lang="en-GB" sz="2800" dirty="0" smtClean="0">
              <a:solidFill>
                <a:schemeClr val="tx2">
                  <a:lumMod val="60000"/>
                  <a:lumOff val="40000"/>
                </a:schemeClr>
              </a:solidFill>
            </a:endParaRPr>
          </a:p>
          <a:p>
            <a:r>
              <a:rPr lang="en-GB" sz="2800" dirty="0" smtClean="0">
                <a:solidFill>
                  <a:schemeClr val="tx2">
                    <a:lumMod val="60000"/>
                    <a:lumOff val="40000"/>
                  </a:schemeClr>
                </a:solidFill>
              </a:rPr>
              <a:t>Emergency </a:t>
            </a:r>
            <a:r>
              <a:rPr lang="en-GB" sz="2800" dirty="0">
                <a:solidFill>
                  <a:schemeClr val="tx2">
                    <a:lumMod val="60000"/>
                    <a:lumOff val="40000"/>
                  </a:schemeClr>
                </a:solidFill>
              </a:rPr>
              <a:t>vehicle access 24/7 (when responding on a blue light)</a:t>
            </a:r>
          </a:p>
          <a:p>
            <a:r>
              <a:rPr lang="en-GB" sz="2800" dirty="0">
                <a:solidFill>
                  <a:schemeClr val="tx2">
                    <a:lumMod val="60000"/>
                    <a:lumOff val="40000"/>
                  </a:schemeClr>
                </a:solidFill>
              </a:rPr>
              <a:t>Protocols and mitigations being work through</a:t>
            </a:r>
          </a:p>
          <a:p>
            <a:endParaRPr lang="en-GB" sz="2900" dirty="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16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1340769"/>
            <a:ext cx="3948876" cy="223224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00" y="4020749"/>
            <a:ext cx="3960918" cy="223905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9103" y="3925141"/>
            <a:ext cx="3240360" cy="2430270"/>
          </a:xfrm>
          <a:prstGeom prst="rect">
            <a:avLst/>
          </a:prstGeom>
        </p:spPr>
      </p:pic>
      <p:pic>
        <p:nvPicPr>
          <p:cNvPr id="2050" name="Picture 2" descr="S:\T&amp;PPS\Active\Design &amp; Projects\Highway Design\All files April17 - Mar18\CPNI_CTIU SECURITY\05 Stakeholder Consultation\EXTERNAL ENGAGEMENT\Trusted Partners Meeting (22.1.20)\City of London Bollard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347645"/>
            <a:ext cx="3949360" cy="223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97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1268760"/>
            <a:ext cx="3454072" cy="259055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327" y="1268758"/>
            <a:ext cx="3454073" cy="259055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09" y="4000742"/>
            <a:ext cx="3439931" cy="257994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8328" y="3946610"/>
            <a:ext cx="3454072" cy="2590554"/>
          </a:xfrm>
          <a:prstGeom prst="rect">
            <a:avLst/>
          </a:prstGeom>
        </p:spPr>
      </p:pic>
    </p:spTree>
    <p:extLst>
      <p:ext uri="{BB962C8B-B14F-4D97-AF65-F5344CB8AC3E}">
        <p14:creationId xmlns:p14="http://schemas.microsoft.com/office/powerpoint/2010/main" val="2691554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938" t="24737" r="28547" b="15122"/>
          <a:stretch/>
        </p:blipFill>
        <p:spPr bwMode="auto">
          <a:xfrm>
            <a:off x="611560" y="1268732"/>
            <a:ext cx="6928592" cy="515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968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716051" y="1268760"/>
            <a:ext cx="7772400" cy="1470025"/>
          </a:xfrm>
        </p:spPr>
        <p:txBody>
          <a:bodyPr>
            <a:noAutofit/>
          </a:bodyPr>
          <a:lstStyle/>
          <a:p>
            <a:r>
              <a:rPr lang="en-GB" sz="5400" b="1" dirty="0" err="1">
                <a:solidFill>
                  <a:schemeClr val="tx2">
                    <a:lumMod val="60000"/>
                    <a:lumOff val="40000"/>
                  </a:schemeClr>
                </a:solidFill>
              </a:rPr>
              <a:t>Heald</a:t>
            </a:r>
            <a:r>
              <a:rPr lang="en-GB" sz="5400" b="1" dirty="0">
                <a:solidFill>
                  <a:schemeClr val="tx2">
                    <a:lumMod val="60000"/>
                    <a:lumOff val="40000"/>
                  </a:schemeClr>
                </a:solidFill>
              </a:rPr>
              <a:t> HT2 </a:t>
            </a:r>
            <a:r>
              <a:rPr lang="en-GB" sz="5400" b="1" dirty="0" smtClean="0">
                <a:solidFill>
                  <a:schemeClr val="tx2">
                    <a:lumMod val="60000"/>
                    <a:lumOff val="40000"/>
                  </a:schemeClr>
                </a:solidFill>
              </a:rPr>
              <a:t>–</a:t>
            </a:r>
            <a:br>
              <a:rPr lang="en-GB" sz="5400" b="1" dirty="0" smtClean="0">
                <a:solidFill>
                  <a:schemeClr val="tx2">
                    <a:lumMod val="60000"/>
                    <a:lumOff val="40000"/>
                  </a:schemeClr>
                </a:solidFill>
              </a:rPr>
            </a:br>
            <a:r>
              <a:rPr lang="en-GB" sz="5400" b="1" dirty="0" smtClean="0">
                <a:solidFill>
                  <a:schemeClr val="tx2">
                    <a:lumMod val="60000"/>
                    <a:lumOff val="40000"/>
                  </a:schemeClr>
                </a:solidFill>
              </a:rPr>
              <a:t>Crash </a:t>
            </a:r>
            <a:r>
              <a:rPr lang="en-GB" sz="5400" b="1" dirty="0">
                <a:solidFill>
                  <a:schemeClr val="tx2">
                    <a:lumMod val="60000"/>
                    <a:lumOff val="40000"/>
                  </a:schemeClr>
                </a:solidFill>
              </a:rPr>
              <a:t>Test Video</a:t>
            </a:r>
          </a:p>
        </p:txBody>
      </p:sp>
      <p:graphicFrame>
        <p:nvGraphicFramePr>
          <p:cNvPr id="2" name="Object 1"/>
          <p:cNvGraphicFramePr>
            <a:graphicFrameLocks noChangeAspect="1"/>
          </p:cNvGraphicFramePr>
          <p:nvPr>
            <p:extLst>
              <p:ext uri="{D42A27DB-BD31-4B8C-83A1-F6EECF244321}">
                <p14:modId xmlns:p14="http://schemas.microsoft.com/office/powerpoint/2010/main" val="3357529459"/>
              </p:ext>
            </p:extLst>
          </p:nvPr>
        </p:nvGraphicFramePr>
        <p:xfrm>
          <a:off x="6012160" y="4149080"/>
          <a:ext cx="1117600" cy="687388"/>
        </p:xfrm>
        <a:graphic>
          <a:graphicData uri="http://schemas.openxmlformats.org/presentationml/2006/ole">
            <mc:AlternateContent xmlns:mc="http://schemas.openxmlformats.org/markup-compatibility/2006">
              <mc:Choice xmlns:v="urn:schemas-microsoft-com:vml" Requires="v">
                <p:oleObj spid="_x0000_s1058" name="Packager Shell Object" showAsIcon="1" r:id="rId6" imgW="1117440" imgH="686880" progId="Package">
                  <p:embed/>
                </p:oleObj>
              </mc:Choice>
              <mc:Fallback>
                <p:oleObj name="Packager Shell Object" showAsIcon="1" r:id="rId6" imgW="1117440" imgH="686880" progId="Package">
                  <p:embed/>
                  <p:pic>
                    <p:nvPicPr>
                      <p:cNvPr id="0" name="Object 4"/>
                      <p:cNvPicPr>
                        <a:picLocks noChangeAspect="1" noChangeArrowheads="1"/>
                      </p:cNvPicPr>
                      <p:nvPr/>
                    </p:nvPicPr>
                    <p:blipFill>
                      <a:blip r:embed="rId7"/>
                      <a:srcRect/>
                      <a:stretch>
                        <a:fillRect/>
                      </a:stretch>
                    </p:blipFill>
                    <p:spPr bwMode="auto">
                      <a:xfrm>
                        <a:off x="6012160" y="4149080"/>
                        <a:ext cx="1117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401" t="22837" r="44103" b="28342"/>
          <a:stretch/>
        </p:blipFill>
        <p:spPr bwMode="auto">
          <a:xfrm>
            <a:off x="1187624" y="3068960"/>
            <a:ext cx="3819485" cy="319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29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63524" y="2739154"/>
            <a:ext cx="3436538" cy="1924679"/>
            <a:chOff x="351364" y="2739151"/>
            <a:chExt cx="4582050" cy="1924679"/>
          </a:xfrm>
        </p:grpSpPr>
        <p:sp>
          <p:nvSpPr>
            <p:cNvPr id="30" name="Hexagon 29"/>
            <p:cNvSpPr>
              <a:spLocks noChangeAspect="1"/>
            </p:cNvSpPr>
            <p:nvPr/>
          </p:nvSpPr>
          <p:spPr>
            <a:xfrm rot="5400000">
              <a:off x="3070505" y="2800921"/>
              <a:ext cx="1924678" cy="1801140"/>
            </a:xfrm>
            <a:prstGeom prst="hexagon">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32" name="Rectangle 31"/>
            <p:cNvSpPr/>
            <p:nvPr/>
          </p:nvSpPr>
          <p:spPr>
            <a:xfrm>
              <a:off x="351364" y="2739151"/>
              <a:ext cx="3682013" cy="1924676"/>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grpSp>
        <p:nvGrpSpPr>
          <p:cNvPr id="23" name="Group 22"/>
          <p:cNvGrpSpPr/>
          <p:nvPr/>
        </p:nvGrpSpPr>
        <p:grpSpPr>
          <a:xfrm>
            <a:off x="2989019" y="1030325"/>
            <a:ext cx="1553630" cy="1978333"/>
            <a:chOff x="3985358" y="1030324"/>
            <a:chExt cx="2071507" cy="1978333"/>
          </a:xfrm>
        </p:grpSpPr>
        <p:sp>
          <p:nvSpPr>
            <p:cNvPr id="4" name="Hexagon 3"/>
            <p:cNvSpPr>
              <a:spLocks noChangeAspect="1"/>
            </p:cNvSpPr>
            <p:nvPr/>
          </p:nvSpPr>
          <p:spPr>
            <a:xfrm rot="5400000">
              <a:off x="4031942" y="1118921"/>
              <a:ext cx="1978333" cy="1801140"/>
            </a:xfrm>
            <a:prstGeom prst="hexag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5" name="TextBox 4"/>
            <p:cNvSpPr txBox="1"/>
            <p:nvPr/>
          </p:nvSpPr>
          <p:spPr>
            <a:xfrm>
              <a:off x="3985358" y="1696325"/>
              <a:ext cx="2071507" cy="646331"/>
            </a:xfrm>
            <a:prstGeom prst="rect">
              <a:avLst/>
            </a:prstGeom>
            <a:noFill/>
          </p:spPr>
          <p:txBody>
            <a:bodyPr wrap="none" rtlCol="0">
              <a:spAutoFit/>
            </a:bodyPr>
            <a:lstStyle/>
            <a:p>
              <a:pPr algn="ctr"/>
              <a:r>
                <a:rPr lang="en-GB" sz="3600" dirty="0">
                  <a:solidFill>
                    <a:schemeClr val="bg1"/>
                  </a:solidFill>
                  <a:sym typeface="Wingdings" panose="05000000000000000000" pitchFamily="2" charset="2"/>
                </a:rPr>
                <a:t> </a:t>
              </a:r>
              <a:r>
                <a:rPr lang="en-GB" sz="3600" dirty="0">
                  <a:solidFill>
                    <a:schemeClr val="bg1"/>
                  </a:solidFill>
                </a:rPr>
                <a:t>High</a:t>
              </a:r>
            </a:p>
          </p:txBody>
        </p:sp>
      </p:grpSp>
      <p:grpSp>
        <p:nvGrpSpPr>
          <p:cNvPr id="24" name="Group 23"/>
          <p:cNvGrpSpPr/>
          <p:nvPr/>
        </p:nvGrpSpPr>
        <p:grpSpPr>
          <a:xfrm>
            <a:off x="4572002" y="1030327"/>
            <a:ext cx="1350855" cy="1978333"/>
            <a:chOff x="6096001" y="1030325"/>
            <a:chExt cx="1801140" cy="1978333"/>
          </a:xfrm>
        </p:grpSpPr>
        <p:sp>
          <p:nvSpPr>
            <p:cNvPr id="6" name="Hexagon 5"/>
            <p:cNvSpPr>
              <a:spLocks noChangeAspect="1"/>
            </p:cNvSpPr>
            <p:nvPr/>
          </p:nvSpPr>
          <p:spPr>
            <a:xfrm rot="5400000">
              <a:off x="6007404" y="1118922"/>
              <a:ext cx="1978333" cy="1801140"/>
            </a:xfrm>
            <a:prstGeom prst="hexag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7" name="TextBox 6"/>
            <p:cNvSpPr txBox="1"/>
            <p:nvPr/>
          </p:nvSpPr>
          <p:spPr>
            <a:xfrm>
              <a:off x="6113253" y="1634768"/>
              <a:ext cx="1761595" cy="769441"/>
            </a:xfrm>
            <a:prstGeom prst="rect">
              <a:avLst/>
            </a:prstGeom>
            <a:noFill/>
          </p:spPr>
          <p:txBody>
            <a:bodyPr wrap="none" rtlCol="0">
              <a:spAutoFit/>
            </a:bodyPr>
            <a:lstStyle/>
            <a:p>
              <a:pPr algn="ctr"/>
              <a:r>
                <a:rPr lang="en-GB" sz="4400" dirty="0">
                  <a:solidFill>
                    <a:schemeClr val="bg1"/>
                  </a:solidFill>
                </a:rPr>
                <a:t>700+</a:t>
              </a:r>
            </a:p>
          </p:txBody>
        </p:sp>
      </p:grpSp>
      <p:grpSp>
        <p:nvGrpSpPr>
          <p:cNvPr id="27" name="Group 26"/>
          <p:cNvGrpSpPr/>
          <p:nvPr/>
        </p:nvGrpSpPr>
        <p:grpSpPr>
          <a:xfrm>
            <a:off x="5171340" y="2685495"/>
            <a:ext cx="1633781" cy="1978334"/>
            <a:chOff x="6895115" y="2685493"/>
            <a:chExt cx="2178373" cy="1978333"/>
          </a:xfrm>
        </p:grpSpPr>
        <p:sp>
          <p:nvSpPr>
            <p:cNvPr id="10" name="Hexagon 9"/>
            <p:cNvSpPr>
              <a:spLocks noChangeAspect="1"/>
            </p:cNvSpPr>
            <p:nvPr/>
          </p:nvSpPr>
          <p:spPr>
            <a:xfrm rot="5400000">
              <a:off x="6995135" y="2774090"/>
              <a:ext cx="1978333" cy="1801140"/>
            </a:xfrm>
            <a:prstGeom prst="hexago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11" name="TextBox 10"/>
            <p:cNvSpPr txBox="1"/>
            <p:nvPr/>
          </p:nvSpPr>
          <p:spPr>
            <a:xfrm>
              <a:off x="6895115" y="2915180"/>
              <a:ext cx="2178373" cy="1569659"/>
            </a:xfrm>
            <a:prstGeom prst="rect">
              <a:avLst/>
            </a:prstGeom>
            <a:noFill/>
          </p:spPr>
          <p:txBody>
            <a:bodyPr wrap="none" rtlCol="0">
              <a:spAutoFit/>
            </a:bodyPr>
            <a:lstStyle/>
            <a:p>
              <a:pPr algn="ctr"/>
              <a:r>
                <a:rPr lang="en-GB" sz="3600" dirty="0">
                  <a:solidFill>
                    <a:schemeClr val="bg1"/>
                  </a:solidFill>
                </a:rPr>
                <a:t>20,000</a:t>
              </a:r>
            </a:p>
            <a:p>
              <a:pPr algn="ctr"/>
              <a:r>
                <a:rPr lang="en-GB" sz="2000" dirty="0">
                  <a:solidFill>
                    <a:schemeClr val="bg1"/>
                  </a:solidFill>
                </a:rPr>
                <a:t>Individuals of </a:t>
              </a:r>
            </a:p>
            <a:p>
              <a:pPr algn="ctr"/>
              <a:r>
                <a:rPr lang="en-GB" sz="2000" dirty="0">
                  <a:solidFill>
                    <a:schemeClr val="bg1"/>
                  </a:solidFill>
                </a:rPr>
                <a:t>continuing </a:t>
              </a:r>
            </a:p>
            <a:p>
              <a:pPr algn="ctr"/>
              <a:r>
                <a:rPr lang="en-GB" sz="2000" dirty="0">
                  <a:solidFill>
                    <a:schemeClr val="bg1"/>
                  </a:solidFill>
                </a:rPr>
                <a:t>concern</a:t>
              </a:r>
            </a:p>
          </p:txBody>
        </p:sp>
      </p:grpSp>
      <p:grpSp>
        <p:nvGrpSpPr>
          <p:cNvPr id="28" name="Group 27"/>
          <p:cNvGrpSpPr/>
          <p:nvPr/>
        </p:nvGrpSpPr>
        <p:grpSpPr>
          <a:xfrm>
            <a:off x="3771711" y="2736193"/>
            <a:ext cx="1465466" cy="1978334"/>
            <a:chOff x="5031862" y="2685493"/>
            <a:chExt cx="1953955" cy="1978333"/>
          </a:xfrm>
        </p:grpSpPr>
        <p:sp>
          <p:nvSpPr>
            <p:cNvPr id="12" name="Hexagon 11"/>
            <p:cNvSpPr>
              <a:spLocks noChangeAspect="1"/>
            </p:cNvSpPr>
            <p:nvPr/>
          </p:nvSpPr>
          <p:spPr>
            <a:xfrm rot="5400000">
              <a:off x="5019673" y="2774090"/>
              <a:ext cx="1978333" cy="1801140"/>
            </a:xfrm>
            <a:prstGeom prst="hexago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13" name="TextBox 12"/>
            <p:cNvSpPr txBox="1"/>
            <p:nvPr/>
          </p:nvSpPr>
          <p:spPr>
            <a:xfrm>
              <a:off x="5031862" y="3068536"/>
              <a:ext cx="1953955" cy="1261883"/>
            </a:xfrm>
            <a:prstGeom prst="rect">
              <a:avLst/>
            </a:prstGeom>
            <a:noFill/>
          </p:spPr>
          <p:txBody>
            <a:bodyPr wrap="none" rtlCol="0">
              <a:spAutoFit/>
            </a:bodyPr>
            <a:lstStyle/>
            <a:p>
              <a:pPr algn="ctr"/>
              <a:r>
                <a:rPr lang="en-GB" sz="3600" dirty="0">
                  <a:solidFill>
                    <a:schemeClr val="bg1"/>
                  </a:solidFill>
                </a:rPr>
                <a:t>&gt;3,000</a:t>
              </a:r>
            </a:p>
            <a:p>
              <a:pPr algn="ctr"/>
              <a:r>
                <a:rPr lang="en-GB" sz="2000" dirty="0">
                  <a:solidFill>
                    <a:schemeClr val="bg1"/>
                  </a:solidFill>
                </a:rPr>
                <a:t>Individuals </a:t>
              </a:r>
            </a:p>
            <a:p>
              <a:pPr algn="ctr"/>
              <a:r>
                <a:rPr lang="en-GB" sz="2000" dirty="0">
                  <a:solidFill>
                    <a:schemeClr val="bg1"/>
                  </a:solidFill>
                </a:rPr>
                <a:t>Involved</a:t>
              </a:r>
              <a:endParaRPr lang="en-GB" sz="2400" dirty="0">
                <a:solidFill>
                  <a:schemeClr val="bg1"/>
                </a:solidFill>
              </a:endParaRPr>
            </a:p>
          </p:txBody>
        </p:sp>
      </p:grpSp>
      <p:grpSp>
        <p:nvGrpSpPr>
          <p:cNvPr id="26" name="Group 25"/>
          <p:cNvGrpSpPr/>
          <p:nvPr/>
        </p:nvGrpSpPr>
        <p:grpSpPr>
          <a:xfrm>
            <a:off x="3090404" y="4391364"/>
            <a:ext cx="1350855" cy="1978333"/>
            <a:chOff x="4120539" y="4391362"/>
            <a:chExt cx="1801140" cy="1978333"/>
          </a:xfrm>
        </p:grpSpPr>
        <p:sp>
          <p:nvSpPr>
            <p:cNvPr id="14" name="Hexagon 13"/>
            <p:cNvSpPr>
              <a:spLocks noChangeAspect="1"/>
            </p:cNvSpPr>
            <p:nvPr/>
          </p:nvSpPr>
          <p:spPr>
            <a:xfrm rot="5400000">
              <a:off x="4031942" y="4479959"/>
              <a:ext cx="1978333" cy="1801140"/>
            </a:xfrm>
            <a:prstGeom prst="hexag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15" name="TextBox 14"/>
            <p:cNvSpPr txBox="1"/>
            <p:nvPr/>
          </p:nvSpPr>
          <p:spPr>
            <a:xfrm>
              <a:off x="4487168" y="4967159"/>
              <a:ext cx="1079784" cy="830997"/>
            </a:xfrm>
            <a:prstGeom prst="rect">
              <a:avLst/>
            </a:prstGeom>
            <a:noFill/>
          </p:spPr>
          <p:txBody>
            <a:bodyPr wrap="none" rtlCol="0">
              <a:spAutoFit/>
            </a:bodyPr>
            <a:lstStyle/>
            <a:p>
              <a:pPr algn="ctr"/>
              <a:r>
                <a:rPr lang="en-GB" sz="4800" dirty="0">
                  <a:solidFill>
                    <a:schemeClr val="bg1"/>
                  </a:solidFill>
                </a:rPr>
                <a:t>16</a:t>
              </a:r>
            </a:p>
          </p:txBody>
        </p:sp>
      </p:grpSp>
      <p:grpSp>
        <p:nvGrpSpPr>
          <p:cNvPr id="25" name="Group 24"/>
          <p:cNvGrpSpPr/>
          <p:nvPr/>
        </p:nvGrpSpPr>
        <p:grpSpPr>
          <a:xfrm>
            <a:off x="4596803" y="4391363"/>
            <a:ext cx="1350855" cy="1978333"/>
            <a:chOff x="6129069" y="4391361"/>
            <a:chExt cx="1801140" cy="1978333"/>
          </a:xfrm>
        </p:grpSpPr>
        <p:sp>
          <p:nvSpPr>
            <p:cNvPr id="16" name="Hexagon 15"/>
            <p:cNvSpPr>
              <a:spLocks noChangeAspect="1"/>
            </p:cNvSpPr>
            <p:nvPr/>
          </p:nvSpPr>
          <p:spPr>
            <a:xfrm rot="5400000">
              <a:off x="6040472" y="4479958"/>
              <a:ext cx="1978333" cy="1801140"/>
            </a:xfrm>
            <a:prstGeom prst="hexag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17" name="TextBox 16"/>
            <p:cNvSpPr txBox="1"/>
            <p:nvPr/>
          </p:nvSpPr>
          <p:spPr>
            <a:xfrm>
              <a:off x="6698138" y="4965032"/>
              <a:ext cx="663003" cy="830997"/>
            </a:xfrm>
            <a:prstGeom prst="rect">
              <a:avLst/>
            </a:prstGeom>
            <a:noFill/>
          </p:spPr>
          <p:txBody>
            <a:bodyPr wrap="none" rtlCol="0">
              <a:spAutoFit/>
            </a:bodyPr>
            <a:lstStyle/>
            <a:p>
              <a:pPr algn="ctr"/>
              <a:r>
                <a:rPr lang="en-GB" sz="4800" dirty="0">
                  <a:solidFill>
                    <a:schemeClr val="bg1"/>
                  </a:solidFill>
                </a:rPr>
                <a:t>8</a:t>
              </a:r>
            </a:p>
          </p:txBody>
        </p:sp>
      </p:grpSp>
      <p:sp>
        <p:nvSpPr>
          <p:cNvPr id="18" name="TextBox 17"/>
          <p:cNvSpPr txBox="1"/>
          <p:nvPr/>
        </p:nvSpPr>
        <p:spPr>
          <a:xfrm>
            <a:off x="5919073" y="1792742"/>
            <a:ext cx="2458558" cy="461665"/>
          </a:xfrm>
          <a:prstGeom prst="rect">
            <a:avLst/>
          </a:prstGeom>
          <a:noFill/>
        </p:spPr>
        <p:txBody>
          <a:bodyPr wrap="none" lIns="91440" tIns="45720" rIns="91440" bIns="45720" rtlCol="0">
            <a:spAutoFit/>
          </a:bodyPr>
          <a:lstStyle/>
          <a:p>
            <a:r>
              <a:rPr lang="en-GB" sz="2400" dirty="0"/>
              <a:t>Live Investigations</a:t>
            </a:r>
          </a:p>
        </p:txBody>
      </p:sp>
      <p:sp>
        <p:nvSpPr>
          <p:cNvPr id="19" name="TextBox 18"/>
          <p:cNvSpPr txBox="1"/>
          <p:nvPr/>
        </p:nvSpPr>
        <p:spPr>
          <a:xfrm>
            <a:off x="251523" y="2889829"/>
            <a:ext cx="3270062" cy="1938992"/>
          </a:xfrm>
          <a:prstGeom prst="rect">
            <a:avLst/>
          </a:prstGeom>
          <a:noFill/>
        </p:spPr>
        <p:txBody>
          <a:bodyPr wrap="square" lIns="91440" tIns="45720" rIns="91440" bIns="45720" rtlCol="0">
            <a:spAutoFit/>
          </a:bodyPr>
          <a:lstStyle/>
          <a:p>
            <a:pPr algn="ctr"/>
            <a:r>
              <a:rPr lang="en-GB" sz="2400" b="1" dirty="0">
                <a:solidFill>
                  <a:schemeClr val="bg1"/>
                </a:solidFill>
              </a:rPr>
              <a:t>Cooperation between the public and police is a key element in tackling the threat of terrorism in the UK</a:t>
            </a:r>
          </a:p>
        </p:txBody>
      </p:sp>
      <p:sp>
        <p:nvSpPr>
          <p:cNvPr id="20" name="TextBox 19"/>
          <p:cNvSpPr txBox="1"/>
          <p:nvPr/>
        </p:nvSpPr>
        <p:spPr>
          <a:xfrm>
            <a:off x="6013027" y="4780365"/>
            <a:ext cx="2230166" cy="1938992"/>
          </a:xfrm>
          <a:prstGeom prst="rect">
            <a:avLst/>
          </a:prstGeom>
          <a:noFill/>
        </p:spPr>
        <p:txBody>
          <a:bodyPr wrap="square" lIns="91440" tIns="45720" rIns="91440" bIns="45720" rtlCol="0">
            <a:spAutoFit/>
          </a:bodyPr>
          <a:lstStyle/>
          <a:p>
            <a:r>
              <a:rPr lang="en-GB" sz="2400" dirty="0"/>
              <a:t>Extreme Right Wing motivated attacks stopped since March 2017</a:t>
            </a:r>
          </a:p>
        </p:txBody>
      </p:sp>
      <p:sp>
        <p:nvSpPr>
          <p:cNvPr id="21" name="TextBox 20"/>
          <p:cNvSpPr txBox="1"/>
          <p:nvPr/>
        </p:nvSpPr>
        <p:spPr>
          <a:xfrm>
            <a:off x="398507" y="1603991"/>
            <a:ext cx="2691898" cy="1200329"/>
          </a:xfrm>
          <a:prstGeom prst="rect">
            <a:avLst/>
          </a:prstGeom>
          <a:noFill/>
        </p:spPr>
        <p:txBody>
          <a:bodyPr wrap="square" lIns="91440" tIns="45720" rIns="91440" bIns="45720" rtlCol="0">
            <a:spAutoFit/>
          </a:bodyPr>
          <a:lstStyle/>
          <a:p>
            <a:pPr algn="r"/>
            <a:r>
              <a:rPr lang="en-GB" sz="2400" dirty="0"/>
              <a:t>Level of Police and Security Service activity</a:t>
            </a:r>
          </a:p>
        </p:txBody>
      </p:sp>
      <p:sp>
        <p:nvSpPr>
          <p:cNvPr id="22" name="TextBox 21"/>
          <p:cNvSpPr txBox="1"/>
          <p:nvPr/>
        </p:nvSpPr>
        <p:spPr>
          <a:xfrm>
            <a:off x="398507" y="5058582"/>
            <a:ext cx="2691898" cy="1569660"/>
          </a:xfrm>
          <a:prstGeom prst="rect">
            <a:avLst/>
          </a:prstGeom>
          <a:noFill/>
        </p:spPr>
        <p:txBody>
          <a:bodyPr wrap="square" lIns="91440" tIns="45720" rIns="91440" bIns="45720" rtlCol="0">
            <a:spAutoFit/>
          </a:bodyPr>
          <a:lstStyle/>
          <a:p>
            <a:pPr algn="r"/>
            <a:r>
              <a:rPr lang="en-GB" sz="2400" dirty="0"/>
              <a:t>Islamist extremist related attacks stopped since March 2017</a:t>
            </a:r>
          </a:p>
        </p:txBody>
      </p:sp>
      <p:sp>
        <p:nvSpPr>
          <p:cNvPr id="3" name="Title 2"/>
          <p:cNvSpPr>
            <a:spLocks noGrp="1"/>
          </p:cNvSpPr>
          <p:nvPr>
            <p:ph type="title"/>
          </p:nvPr>
        </p:nvSpPr>
        <p:spPr/>
        <p:txBody>
          <a:bodyPr>
            <a:normAutofit fontScale="90000"/>
          </a:bodyPr>
          <a:lstStyle/>
          <a:p>
            <a:r>
              <a:rPr lang="en-GB" dirty="0" smtClean="0"/>
              <a:t>The Current Threat</a:t>
            </a:r>
            <a:endParaRPr lang="en-GB" dirty="0"/>
          </a:p>
        </p:txBody>
      </p:sp>
    </p:spTree>
    <p:extLst>
      <p:ext uri="{BB962C8B-B14F-4D97-AF65-F5344CB8AC3E}">
        <p14:creationId xmlns:p14="http://schemas.microsoft.com/office/powerpoint/2010/main" val="129005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23"/>
                                        </p:tgtEl>
                                        <p:attrNameLst>
                                          <p:attrName>style.opacity</p:attrName>
                                        </p:attrNameLst>
                                      </p:cBhvr>
                                      <p:to>
                                        <p:strVal val="0.5"/>
                                      </p:to>
                                    </p:set>
                                    <p:animEffect filter="image" prLst="opacity: 0.5">
                                      <p:cBhvr rctx="IE">
                                        <p:cTn id="16" dur="indefinite"/>
                                        <p:tgtEl>
                                          <p:spTgt spid="23"/>
                                        </p:tgtEl>
                                      </p:cBhvr>
                                    </p:animEffect>
                                  </p:childTnLst>
                                </p:cTn>
                              </p:par>
                              <p:par>
                                <p:cTn id="17" presetID="9" presetClass="emph" presetSubtype="0" grpId="1" nodeType="withEffect">
                                  <p:stCondLst>
                                    <p:cond delay="0"/>
                                  </p:stCondLst>
                                  <p:childTnLst>
                                    <p:set>
                                      <p:cBhvr rctx="PPT">
                                        <p:cTn id="18" dur="indefinite"/>
                                        <p:tgtEl>
                                          <p:spTgt spid="21"/>
                                        </p:tgtEl>
                                        <p:attrNameLst>
                                          <p:attrName>style.opacity</p:attrName>
                                        </p:attrNameLst>
                                      </p:cBhvr>
                                      <p:to>
                                        <p:strVal val="0.5"/>
                                      </p:to>
                                    </p:set>
                                    <p:animEffect filter="image" prLst="opacity: 0.5">
                                      <p:cBhvr rctx="IE">
                                        <p:cTn id="19" dur="indefinite"/>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24"/>
                                        </p:tgtEl>
                                        <p:attrNameLst>
                                          <p:attrName>style.opacity</p:attrName>
                                        </p:attrNameLst>
                                      </p:cBhvr>
                                      <p:to>
                                        <p:strVal val="0.5"/>
                                      </p:to>
                                    </p:set>
                                    <p:animEffect filter="image" prLst="opacity: 0.5">
                                      <p:cBhvr rctx="IE">
                                        <p:cTn id="31" dur="indefinite"/>
                                        <p:tgtEl>
                                          <p:spTgt spid="24"/>
                                        </p:tgtEl>
                                      </p:cBhvr>
                                    </p:animEffect>
                                  </p:childTnLst>
                                </p:cTn>
                              </p:par>
                              <p:par>
                                <p:cTn id="32" presetID="9" presetClass="emph" presetSubtype="0" grpId="1" nodeType="withEffect">
                                  <p:stCondLst>
                                    <p:cond delay="0"/>
                                  </p:stCondLst>
                                  <p:childTnLst>
                                    <p:set>
                                      <p:cBhvr rctx="PPT">
                                        <p:cTn id="33" dur="indefinite"/>
                                        <p:tgtEl>
                                          <p:spTgt spid="18"/>
                                        </p:tgtEl>
                                        <p:attrNameLst>
                                          <p:attrName>style.opacity</p:attrName>
                                        </p:attrNameLst>
                                      </p:cBhvr>
                                      <p:to>
                                        <p:strVal val="0.5"/>
                                      </p:to>
                                    </p:set>
                                    <p:animEffect filter="image" prLst="opacity: 0.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28"/>
                                        </p:tgtEl>
                                        <p:attrNameLst>
                                          <p:attrName>style.opacity</p:attrName>
                                        </p:attrNameLst>
                                      </p:cBhvr>
                                      <p:to>
                                        <p:strVal val="0.5"/>
                                      </p:to>
                                    </p:set>
                                    <p:animEffect filter="image" prLst="opacity: 0.5">
                                      <p:cBhvr rctx="IE">
                                        <p:cTn id="42" dur="indefinite"/>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rctx="PPT">
                                        <p:cTn id="49" dur="indefinite"/>
                                        <p:tgtEl>
                                          <p:spTgt spid="27"/>
                                        </p:tgtEl>
                                        <p:attrNameLst>
                                          <p:attrName>style.opacity</p:attrName>
                                        </p:attrNameLst>
                                      </p:cBhvr>
                                      <p:to>
                                        <p:strVal val="0.5"/>
                                      </p:to>
                                    </p:set>
                                    <p:animEffect filter="image" prLst="opacity: 0.5">
                                      <p:cBhvr rctx="IE">
                                        <p:cTn id="50" dur="indefinite"/>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nodeType="clickEffect">
                                  <p:stCondLst>
                                    <p:cond delay="0"/>
                                  </p:stCondLst>
                                  <p:childTnLst>
                                    <p:set>
                                      <p:cBhvr rctx="PPT">
                                        <p:cTn id="61" dur="indefinite"/>
                                        <p:tgtEl>
                                          <p:spTgt spid="26"/>
                                        </p:tgtEl>
                                        <p:attrNameLst>
                                          <p:attrName>style.opacity</p:attrName>
                                        </p:attrNameLst>
                                      </p:cBhvr>
                                      <p:to>
                                        <p:strVal val="0.5"/>
                                      </p:to>
                                    </p:set>
                                    <p:animEffect filter="image" prLst="opacity: 0.5">
                                      <p:cBhvr rctx="IE">
                                        <p:cTn id="62" dur="indefinite"/>
                                        <p:tgtEl>
                                          <p:spTgt spid="26"/>
                                        </p:tgtEl>
                                      </p:cBhvr>
                                    </p:animEffect>
                                  </p:childTnLst>
                                </p:cTn>
                              </p:par>
                              <p:par>
                                <p:cTn id="63" presetID="9" presetClass="emph" presetSubtype="0" grpId="1" nodeType="withEffect">
                                  <p:stCondLst>
                                    <p:cond delay="0"/>
                                  </p:stCondLst>
                                  <p:childTnLst>
                                    <p:set>
                                      <p:cBhvr rctx="PPT">
                                        <p:cTn id="64" dur="indefinite"/>
                                        <p:tgtEl>
                                          <p:spTgt spid="22"/>
                                        </p:tgtEl>
                                        <p:attrNameLst>
                                          <p:attrName>style.opacity</p:attrName>
                                        </p:attrNameLst>
                                      </p:cBhvr>
                                      <p:to>
                                        <p:strVal val="0.5"/>
                                      </p:to>
                                    </p:set>
                                    <p:animEffect filter="image" prLst="opacity: 0.5">
                                      <p:cBhvr rctx="IE">
                                        <p:cTn id="65" dur="indefinite"/>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nodeType="clickEffect">
                                  <p:stCondLst>
                                    <p:cond delay="0"/>
                                  </p:stCondLst>
                                  <p:childTnLst>
                                    <p:set>
                                      <p:cBhvr rctx="PPT">
                                        <p:cTn id="76" dur="indefinite"/>
                                        <p:tgtEl>
                                          <p:spTgt spid="25"/>
                                        </p:tgtEl>
                                        <p:attrNameLst>
                                          <p:attrName>style.opacity</p:attrName>
                                        </p:attrNameLst>
                                      </p:cBhvr>
                                      <p:to>
                                        <p:strVal val="0.5"/>
                                      </p:to>
                                    </p:set>
                                    <p:animEffect filter="image" prLst="opacity: 0.5">
                                      <p:cBhvr rctx="IE">
                                        <p:cTn id="77" dur="indefinite"/>
                                        <p:tgtEl>
                                          <p:spTgt spid="25"/>
                                        </p:tgtEl>
                                      </p:cBhvr>
                                    </p:animEffect>
                                  </p:childTnLst>
                                </p:cTn>
                              </p:par>
                              <p:par>
                                <p:cTn id="78" presetID="9" presetClass="emph" presetSubtype="0" grpId="1" nodeType="withEffect">
                                  <p:stCondLst>
                                    <p:cond delay="0"/>
                                  </p:stCondLst>
                                  <p:childTnLst>
                                    <p:set>
                                      <p:cBhvr rctx="PPT">
                                        <p:cTn id="79" dur="indefinite"/>
                                        <p:tgtEl>
                                          <p:spTgt spid="20"/>
                                        </p:tgtEl>
                                        <p:attrNameLst>
                                          <p:attrName>style.opacity</p:attrName>
                                        </p:attrNameLst>
                                      </p:cBhvr>
                                      <p:to>
                                        <p:strVal val="0.5"/>
                                      </p:to>
                                    </p:set>
                                    <p:animEffect filter="image" prLst="opacity: 0.5">
                                      <p:cBhvr rctx="IE">
                                        <p:cTn id="80" dur="indefinite"/>
                                        <p:tgtEl>
                                          <p:spTgt spid="20"/>
                                        </p:tgtEl>
                                      </p:cBhvr>
                                    </p:animEffect>
                                  </p:childTnLst>
                                </p:cTn>
                              </p:par>
                              <p:par>
                                <p:cTn id="81" presetID="10"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P spid="20" grpId="1"/>
      <p:bldP spid="21" grpId="0"/>
      <p:bldP spid="21" grpId="1"/>
      <p:bldP spid="22" grpId="0"/>
      <p:bldP spid="2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61542"/>
            <a:ext cx="8229600" cy="1143000"/>
          </a:xfrm>
        </p:spPr>
        <p:txBody>
          <a:bodyPr>
            <a:normAutofit/>
          </a:bodyPr>
          <a:lstStyle/>
          <a:p>
            <a:r>
              <a:rPr lang="en-GB" sz="5400" b="1" dirty="0" smtClean="0">
                <a:solidFill>
                  <a:schemeClr val="tx2">
                    <a:lumMod val="60000"/>
                    <a:lumOff val="40000"/>
                  </a:schemeClr>
                </a:solidFill>
              </a:rPr>
              <a:t>Next Steps</a:t>
            </a:r>
            <a:endParaRPr lang="en-GB" sz="5400" dirty="0">
              <a:solidFill>
                <a:schemeClr val="tx2">
                  <a:lumMod val="60000"/>
                  <a:lumOff val="40000"/>
                </a:schemeClr>
              </a:solidFill>
            </a:endParaRPr>
          </a:p>
        </p:txBody>
      </p:sp>
      <p:sp>
        <p:nvSpPr>
          <p:cNvPr id="5" name="Content Placeholder 4"/>
          <p:cNvSpPr>
            <a:spLocks noGrp="1"/>
          </p:cNvSpPr>
          <p:nvPr>
            <p:ph idx="1"/>
          </p:nvPr>
        </p:nvSpPr>
        <p:spPr>
          <a:xfrm>
            <a:off x="222583" y="2132856"/>
            <a:ext cx="8501652" cy="3905275"/>
          </a:xfrm>
        </p:spPr>
        <p:txBody>
          <a:bodyPr>
            <a:normAutofit fontScale="92500" lnSpcReduction="10000"/>
          </a:bodyPr>
          <a:lstStyle/>
          <a:p>
            <a:r>
              <a:rPr lang="en-GB" dirty="0" smtClean="0">
                <a:solidFill>
                  <a:schemeClr val="tx2">
                    <a:lumMod val="60000"/>
                    <a:lumOff val="40000"/>
                  </a:schemeClr>
                </a:solidFill>
              </a:rPr>
              <a:t>Public Consultation due to commence February 2020</a:t>
            </a:r>
          </a:p>
          <a:p>
            <a:r>
              <a:rPr lang="en-GB" dirty="0" smtClean="0">
                <a:solidFill>
                  <a:schemeClr val="tx2">
                    <a:lumMod val="60000"/>
                    <a:lumOff val="40000"/>
                  </a:schemeClr>
                </a:solidFill>
              </a:rPr>
              <a:t>TRO </a:t>
            </a:r>
            <a:r>
              <a:rPr lang="en-GB" dirty="0" smtClean="0">
                <a:solidFill>
                  <a:schemeClr val="tx2">
                    <a:lumMod val="60000"/>
                    <a:lumOff val="40000"/>
                  </a:schemeClr>
                </a:solidFill>
              </a:rPr>
              <a:t>subject to minimum 21 day advertisement period following public consultation</a:t>
            </a:r>
          </a:p>
          <a:p>
            <a:r>
              <a:rPr lang="en-GB" dirty="0" smtClean="0">
                <a:solidFill>
                  <a:schemeClr val="tx2">
                    <a:lumMod val="60000"/>
                    <a:lumOff val="40000"/>
                  </a:schemeClr>
                </a:solidFill>
              </a:rPr>
              <a:t>Pre-Application – Listed Building/Ancient Monument Consent</a:t>
            </a:r>
          </a:p>
          <a:p>
            <a:r>
              <a:rPr lang="en-GB" dirty="0" smtClean="0">
                <a:solidFill>
                  <a:schemeClr val="tx2">
                    <a:lumMod val="60000"/>
                    <a:lumOff val="40000"/>
                  </a:schemeClr>
                </a:solidFill>
              </a:rPr>
              <a:t>Continued engagement with Trusted Partners, including police, fire and ambulance</a:t>
            </a:r>
          </a:p>
          <a:p>
            <a:endParaRPr lang="en-GB" b="1" dirty="0" smtClean="0"/>
          </a:p>
          <a:p>
            <a:endParaRPr lang="en-GB"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46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2852936"/>
            <a:ext cx="8229600" cy="1143000"/>
          </a:xfrm>
        </p:spPr>
        <p:txBody>
          <a:bodyPr>
            <a:noAutofit/>
          </a:bodyPr>
          <a:lstStyle/>
          <a:p>
            <a:r>
              <a:rPr lang="en-GB" sz="7200" b="1" dirty="0" smtClean="0">
                <a:solidFill>
                  <a:schemeClr val="tx2">
                    <a:lumMod val="60000"/>
                    <a:lumOff val="40000"/>
                  </a:schemeClr>
                </a:solidFill>
              </a:rPr>
              <a:t>Any Questions?</a:t>
            </a:r>
            <a:endParaRPr lang="en-GB" sz="7200" dirty="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57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3600" b="1" dirty="0" smtClean="0">
                <a:solidFill>
                  <a:schemeClr val="tx2">
                    <a:lumMod val="60000"/>
                    <a:lumOff val="40000"/>
                  </a:schemeClr>
                </a:solidFill>
              </a:rPr>
              <a:t>National and Local Context</a:t>
            </a:r>
            <a:r>
              <a:rPr lang="en-GB" b="1" dirty="0"/>
              <a:t/>
            </a:r>
            <a:br>
              <a:rPr lang="en-GB" b="1" dirty="0"/>
            </a:br>
            <a:endParaRPr lang="en-GB" dirty="0"/>
          </a:p>
        </p:txBody>
      </p:sp>
      <p:sp>
        <p:nvSpPr>
          <p:cNvPr id="5" name="Content Placeholder 4"/>
          <p:cNvSpPr>
            <a:spLocks noGrp="1"/>
          </p:cNvSpPr>
          <p:nvPr>
            <p:ph idx="1"/>
          </p:nvPr>
        </p:nvSpPr>
        <p:spPr>
          <a:xfrm>
            <a:off x="252227" y="2204864"/>
            <a:ext cx="8501652" cy="3905275"/>
          </a:xfrm>
        </p:spPr>
        <p:txBody>
          <a:bodyPr>
            <a:normAutofit fontScale="32500" lnSpcReduction="20000"/>
          </a:bodyPr>
          <a:lstStyle/>
          <a:p>
            <a:pPr marL="0" indent="0">
              <a:buNone/>
            </a:pPr>
            <a:r>
              <a:rPr lang="en-GB" sz="6200" b="1" dirty="0">
                <a:solidFill>
                  <a:schemeClr val="tx2">
                    <a:lumMod val="60000"/>
                    <a:lumOff val="40000"/>
                  </a:schemeClr>
                </a:solidFill>
              </a:rPr>
              <a:t>CONTEST </a:t>
            </a:r>
          </a:p>
          <a:p>
            <a:r>
              <a:rPr lang="en-GB" sz="5500" dirty="0">
                <a:solidFill>
                  <a:schemeClr val="tx2">
                    <a:lumMod val="60000"/>
                    <a:lumOff val="40000"/>
                  </a:schemeClr>
                </a:solidFill>
              </a:rPr>
              <a:t>Since June 2003, the UK government has had a long-term strategy for countering terrorism known as CONTEST. The aim of CONTEST ‘is to reduce the risk from terrorism, in its different forms, so that people can go about their daily lives, freely and with confidence’.  </a:t>
            </a:r>
          </a:p>
          <a:p>
            <a:r>
              <a:rPr lang="en-GB" sz="5500" dirty="0">
                <a:solidFill>
                  <a:schemeClr val="tx2">
                    <a:lumMod val="60000"/>
                    <a:lumOff val="40000"/>
                  </a:schemeClr>
                </a:solidFill>
              </a:rPr>
              <a:t>The strategy is divided into four parts: ‘Prevent’, ‘Pursue’, ‘Protect’ and ‘Prepare’. The ACT Strategic event focuses on the  ‘Protect’ and ‘Prepare’ strands of the CONTEST strategy which look to reduce </a:t>
            </a:r>
            <a:r>
              <a:rPr lang="en-GB" sz="5500" dirty="0" smtClean="0">
                <a:solidFill>
                  <a:schemeClr val="tx2">
                    <a:lumMod val="60000"/>
                    <a:lumOff val="40000"/>
                  </a:schemeClr>
                </a:solidFill>
              </a:rPr>
              <a:t>vulnerability:</a:t>
            </a:r>
          </a:p>
          <a:p>
            <a:pPr lvl="1"/>
            <a:r>
              <a:rPr lang="en-GB" sz="5500" b="1" dirty="0" smtClean="0">
                <a:solidFill>
                  <a:schemeClr val="tx2">
                    <a:lumMod val="60000"/>
                    <a:lumOff val="40000"/>
                  </a:schemeClr>
                </a:solidFill>
              </a:rPr>
              <a:t>Protect</a:t>
            </a:r>
            <a:r>
              <a:rPr lang="en-GB" sz="5500" b="1" dirty="0">
                <a:solidFill>
                  <a:schemeClr val="tx2">
                    <a:lumMod val="60000"/>
                    <a:lumOff val="40000"/>
                  </a:schemeClr>
                </a:solidFill>
              </a:rPr>
              <a:t>: </a:t>
            </a:r>
            <a:r>
              <a:rPr lang="en-GB" sz="5500" dirty="0">
                <a:solidFill>
                  <a:schemeClr val="tx2">
                    <a:lumMod val="60000"/>
                    <a:lumOff val="40000"/>
                  </a:schemeClr>
                </a:solidFill>
              </a:rPr>
              <a:t>the purpose of protect is to strengthen our protection against a terrorist attack by increasing the resilience of the UK’s infrastructure and improving protective security for crowded places </a:t>
            </a:r>
            <a:endParaRPr lang="en-GB" sz="5500" dirty="0" smtClean="0">
              <a:solidFill>
                <a:schemeClr val="tx2">
                  <a:lumMod val="60000"/>
                  <a:lumOff val="40000"/>
                </a:schemeClr>
              </a:solidFill>
            </a:endParaRPr>
          </a:p>
          <a:p>
            <a:pPr lvl="1"/>
            <a:r>
              <a:rPr lang="en-GB" sz="5500" b="1" dirty="0" smtClean="0">
                <a:solidFill>
                  <a:schemeClr val="tx2">
                    <a:lumMod val="60000"/>
                    <a:lumOff val="40000"/>
                  </a:schemeClr>
                </a:solidFill>
              </a:rPr>
              <a:t>Prepare</a:t>
            </a:r>
            <a:r>
              <a:rPr lang="en-GB" sz="5500" b="1" dirty="0">
                <a:solidFill>
                  <a:schemeClr val="tx2">
                    <a:lumMod val="60000"/>
                    <a:lumOff val="40000"/>
                  </a:schemeClr>
                </a:solidFill>
              </a:rPr>
              <a:t>: </a:t>
            </a:r>
            <a:r>
              <a:rPr lang="en-GB" sz="5500" dirty="0">
                <a:solidFill>
                  <a:schemeClr val="tx2">
                    <a:lumMod val="60000"/>
                    <a:lumOff val="40000"/>
                  </a:schemeClr>
                </a:solidFill>
              </a:rPr>
              <a:t>the prepare strand is concerned with ensuring that the UK is as ready as it can be for the consequences of a terrorist attack. The key elements are; identifying the potential risks the UK faces from terrorism and assessing the impact, building the necessary capabilities to respond to attacks and continually evaluating and testing preparedness</a:t>
            </a:r>
          </a:p>
          <a:p>
            <a:endParaRPr lang="en-GB" sz="5500" b="1" dirty="0" smtClean="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9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0" rIns="91440" bIns="0" rtlCol="0" anchor="ctr" anchorCtr="0">
            <a:normAutofit fontScale="90000"/>
          </a:bodyPr>
          <a:lstStyle/>
          <a:p>
            <a:r>
              <a:rPr lang="en-GB" dirty="0"/>
              <a:t>Threat Levels</a:t>
            </a:r>
          </a:p>
        </p:txBody>
      </p:sp>
      <p:grpSp>
        <p:nvGrpSpPr>
          <p:cNvPr id="3" name="Group 2"/>
          <p:cNvGrpSpPr/>
          <p:nvPr/>
        </p:nvGrpSpPr>
        <p:grpSpPr>
          <a:xfrm>
            <a:off x="1749721" y="1191254"/>
            <a:ext cx="5846618" cy="4448083"/>
            <a:chOff x="1893734" y="794084"/>
            <a:chExt cx="5846618" cy="3336062"/>
          </a:xfrm>
        </p:grpSpPr>
        <p:sp>
          <p:nvSpPr>
            <p:cNvPr id="7" name="Rounded Rectangle 6"/>
            <p:cNvSpPr/>
            <p:nvPr/>
          </p:nvSpPr>
          <p:spPr>
            <a:xfrm>
              <a:off x="1893734" y="794085"/>
              <a:ext cx="1852863" cy="5775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GB" sz="3200" dirty="0">
                  <a:solidFill>
                    <a:srgbClr val="F6F5EE"/>
                  </a:solidFill>
                  <a:latin typeface="Arial"/>
                </a:rPr>
                <a:t>Critical</a:t>
              </a:r>
            </a:p>
          </p:txBody>
        </p:sp>
        <p:grpSp>
          <p:nvGrpSpPr>
            <p:cNvPr id="32" name="Group 31"/>
            <p:cNvGrpSpPr/>
            <p:nvPr/>
          </p:nvGrpSpPr>
          <p:grpSpPr>
            <a:xfrm>
              <a:off x="3578155" y="794084"/>
              <a:ext cx="4162197" cy="666230"/>
              <a:chOff x="4770872" y="1058779"/>
              <a:chExt cx="5194615" cy="888306"/>
            </a:xfrm>
          </p:grpSpPr>
          <p:sp>
            <p:nvSpPr>
              <p:cNvPr id="8" name="Rounded Rectangle 7"/>
              <p:cNvSpPr/>
              <p:nvPr/>
            </p:nvSpPr>
            <p:spPr>
              <a:xfrm>
                <a:off x="4770872" y="1058779"/>
                <a:ext cx="5165559" cy="770021"/>
              </a:xfrm>
              <a:prstGeom prst="roundRect">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sz="3200" dirty="0">
                  <a:solidFill>
                    <a:srgbClr val="F6F5EE"/>
                  </a:solidFill>
                  <a:latin typeface="Arial"/>
                </a:endParaRPr>
              </a:p>
            </p:txBody>
          </p:sp>
          <p:sp>
            <p:nvSpPr>
              <p:cNvPr id="9" name="TextBox 8"/>
              <p:cNvSpPr txBox="1"/>
              <p:nvPr/>
            </p:nvSpPr>
            <p:spPr>
              <a:xfrm>
                <a:off x="5023425" y="1198290"/>
                <a:ext cx="4942062" cy="748795"/>
              </a:xfrm>
              <a:prstGeom prst="rect">
                <a:avLst/>
              </a:prstGeom>
              <a:noFill/>
            </p:spPr>
            <p:txBody>
              <a:bodyPr wrap="square" rtlCol="0">
                <a:spAutoFit/>
              </a:bodyPr>
              <a:lstStyle/>
              <a:p>
                <a:pPr defTabSz="914377">
                  <a:defRPr/>
                </a:pPr>
                <a:r>
                  <a:rPr lang="en-GB" sz="2133" dirty="0">
                    <a:solidFill>
                      <a:srgbClr val="002060"/>
                    </a:solidFill>
                    <a:latin typeface="Arial"/>
                  </a:rPr>
                  <a:t>An attack is highly likely in the near future</a:t>
                </a:r>
              </a:p>
            </p:txBody>
          </p:sp>
        </p:grpSp>
        <p:sp>
          <p:nvSpPr>
            <p:cNvPr id="10" name="Rounded Rectangle 9"/>
            <p:cNvSpPr/>
            <p:nvPr/>
          </p:nvSpPr>
          <p:spPr>
            <a:xfrm>
              <a:off x="1893734" y="1487233"/>
              <a:ext cx="1852863" cy="577516"/>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GB" sz="3200" dirty="0">
                  <a:solidFill>
                    <a:srgbClr val="F6F5EE"/>
                  </a:solidFill>
                  <a:latin typeface="Arial"/>
                </a:rPr>
                <a:t>Severe</a:t>
              </a:r>
            </a:p>
          </p:txBody>
        </p:sp>
        <p:grpSp>
          <p:nvGrpSpPr>
            <p:cNvPr id="31" name="Group 30"/>
            <p:cNvGrpSpPr/>
            <p:nvPr/>
          </p:nvGrpSpPr>
          <p:grpSpPr>
            <a:xfrm>
              <a:off x="3578155" y="1487233"/>
              <a:ext cx="4138916" cy="577516"/>
              <a:chOff x="4770872" y="1982977"/>
              <a:chExt cx="5165559" cy="770021"/>
            </a:xfrm>
          </p:grpSpPr>
          <p:sp>
            <p:nvSpPr>
              <p:cNvPr id="11" name="Rounded Rectangle 10"/>
              <p:cNvSpPr/>
              <p:nvPr/>
            </p:nvSpPr>
            <p:spPr>
              <a:xfrm>
                <a:off x="4770872" y="1982977"/>
                <a:ext cx="5165559" cy="770021"/>
              </a:xfrm>
              <a:prstGeom prst="roundRect">
                <a:avLst/>
              </a:prstGeom>
              <a:solidFill>
                <a:srgbClr val="FF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sz="3200" dirty="0">
                  <a:solidFill>
                    <a:srgbClr val="F6F5EE"/>
                  </a:solidFill>
                  <a:latin typeface="Arial"/>
                </a:endParaRPr>
              </a:p>
            </p:txBody>
          </p:sp>
          <p:sp>
            <p:nvSpPr>
              <p:cNvPr id="12" name="TextBox 11"/>
              <p:cNvSpPr txBox="1"/>
              <p:nvPr/>
            </p:nvSpPr>
            <p:spPr>
              <a:xfrm>
                <a:off x="4994368" y="2137154"/>
                <a:ext cx="4942063" cy="420564"/>
              </a:xfrm>
              <a:prstGeom prst="rect">
                <a:avLst/>
              </a:prstGeom>
              <a:noFill/>
            </p:spPr>
            <p:txBody>
              <a:bodyPr wrap="square" rtlCol="0">
                <a:spAutoFit/>
              </a:bodyPr>
              <a:lstStyle/>
              <a:p>
                <a:pPr defTabSz="914377">
                  <a:defRPr/>
                </a:pPr>
                <a:r>
                  <a:rPr lang="en-GB" sz="2133" dirty="0">
                    <a:solidFill>
                      <a:srgbClr val="002060"/>
                    </a:solidFill>
                    <a:latin typeface="Arial"/>
                  </a:rPr>
                  <a:t>An attack is highly likely</a:t>
                </a:r>
              </a:p>
            </p:txBody>
          </p:sp>
        </p:grpSp>
        <p:sp>
          <p:nvSpPr>
            <p:cNvPr id="13" name="Rounded Rectangle 12"/>
            <p:cNvSpPr/>
            <p:nvPr/>
          </p:nvSpPr>
          <p:spPr>
            <a:xfrm>
              <a:off x="1893734" y="2175699"/>
              <a:ext cx="1852863" cy="577516"/>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GB" sz="3200" dirty="0">
                  <a:solidFill>
                    <a:srgbClr val="002060"/>
                  </a:solidFill>
                  <a:latin typeface="Arial"/>
                </a:rPr>
                <a:t>Substantial</a:t>
              </a:r>
            </a:p>
          </p:txBody>
        </p:sp>
        <p:grpSp>
          <p:nvGrpSpPr>
            <p:cNvPr id="30" name="Group 29"/>
            <p:cNvGrpSpPr/>
            <p:nvPr/>
          </p:nvGrpSpPr>
          <p:grpSpPr>
            <a:xfrm>
              <a:off x="3578155" y="2175699"/>
              <a:ext cx="4138916" cy="577516"/>
              <a:chOff x="4770872" y="2900931"/>
              <a:chExt cx="5165559" cy="770021"/>
            </a:xfrm>
          </p:grpSpPr>
          <p:sp>
            <p:nvSpPr>
              <p:cNvPr id="14" name="Rounded Rectangle 13"/>
              <p:cNvSpPr/>
              <p:nvPr/>
            </p:nvSpPr>
            <p:spPr>
              <a:xfrm>
                <a:off x="4770872" y="2900931"/>
                <a:ext cx="5165559" cy="770021"/>
              </a:xfrm>
              <a:prstGeom prst="roundRect">
                <a:avLst/>
              </a:prstGeom>
              <a:solidFill>
                <a:srgbClr val="FF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sz="3200" dirty="0">
                  <a:solidFill>
                    <a:srgbClr val="F6F5EE"/>
                  </a:solidFill>
                  <a:latin typeface="Arial"/>
                </a:endParaRPr>
              </a:p>
            </p:txBody>
          </p:sp>
          <p:sp>
            <p:nvSpPr>
              <p:cNvPr id="15" name="TextBox 14"/>
              <p:cNvSpPr txBox="1"/>
              <p:nvPr/>
            </p:nvSpPr>
            <p:spPr>
              <a:xfrm>
                <a:off x="4994368" y="3055108"/>
                <a:ext cx="4942063" cy="420564"/>
              </a:xfrm>
              <a:prstGeom prst="rect">
                <a:avLst/>
              </a:prstGeom>
              <a:noFill/>
            </p:spPr>
            <p:txBody>
              <a:bodyPr wrap="square" rtlCol="0">
                <a:spAutoFit/>
              </a:bodyPr>
              <a:lstStyle/>
              <a:p>
                <a:pPr defTabSz="914377">
                  <a:defRPr/>
                </a:pPr>
                <a:r>
                  <a:rPr lang="en-GB" sz="2133" dirty="0">
                    <a:solidFill>
                      <a:srgbClr val="002060"/>
                    </a:solidFill>
                    <a:latin typeface="Arial"/>
                  </a:rPr>
                  <a:t>An attack is likely</a:t>
                </a:r>
              </a:p>
            </p:txBody>
          </p:sp>
        </p:grpSp>
        <p:sp>
          <p:nvSpPr>
            <p:cNvPr id="16" name="Rounded Rectangle 15"/>
            <p:cNvSpPr/>
            <p:nvPr/>
          </p:nvSpPr>
          <p:spPr>
            <a:xfrm>
              <a:off x="1893734" y="2864164"/>
              <a:ext cx="1852863" cy="57751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GB" sz="3200" dirty="0">
                  <a:solidFill>
                    <a:srgbClr val="F6F5EE"/>
                  </a:solidFill>
                  <a:latin typeface="Arial"/>
                </a:rPr>
                <a:t>Moderate</a:t>
              </a:r>
            </a:p>
          </p:txBody>
        </p:sp>
        <p:grpSp>
          <p:nvGrpSpPr>
            <p:cNvPr id="29" name="Group 28"/>
            <p:cNvGrpSpPr/>
            <p:nvPr/>
          </p:nvGrpSpPr>
          <p:grpSpPr>
            <a:xfrm>
              <a:off x="3578155" y="2864163"/>
              <a:ext cx="4138916" cy="677229"/>
              <a:chOff x="4770872" y="3818885"/>
              <a:chExt cx="5165559" cy="902972"/>
            </a:xfrm>
          </p:grpSpPr>
          <p:sp>
            <p:nvSpPr>
              <p:cNvPr id="17" name="Rounded Rectangle 16"/>
              <p:cNvSpPr/>
              <p:nvPr/>
            </p:nvSpPr>
            <p:spPr>
              <a:xfrm>
                <a:off x="4770872" y="3818885"/>
                <a:ext cx="5165559" cy="770021"/>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sz="3200" dirty="0">
                  <a:solidFill>
                    <a:srgbClr val="F6F5EE"/>
                  </a:solidFill>
                  <a:latin typeface="Arial"/>
                </a:endParaRPr>
              </a:p>
            </p:txBody>
          </p:sp>
          <p:sp>
            <p:nvSpPr>
              <p:cNvPr id="18" name="TextBox 17"/>
              <p:cNvSpPr txBox="1"/>
              <p:nvPr/>
            </p:nvSpPr>
            <p:spPr>
              <a:xfrm>
                <a:off x="4994368" y="3973062"/>
                <a:ext cx="4942063" cy="748795"/>
              </a:xfrm>
              <a:prstGeom prst="rect">
                <a:avLst/>
              </a:prstGeom>
              <a:noFill/>
            </p:spPr>
            <p:txBody>
              <a:bodyPr wrap="square" rtlCol="0">
                <a:spAutoFit/>
              </a:bodyPr>
              <a:lstStyle/>
              <a:p>
                <a:pPr defTabSz="914377">
                  <a:defRPr/>
                </a:pPr>
                <a:r>
                  <a:rPr lang="en-GB" sz="2133" dirty="0">
                    <a:solidFill>
                      <a:srgbClr val="002060"/>
                    </a:solidFill>
                    <a:latin typeface="Arial"/>
                  </a:rPr>
                  <a:t>An attack is possible but not likely</a:t>
                </a:r>
              </a:p>
            </p:txBody>
          </p:sp>
        </p:grpSp>
        <p:sp>
          <p:nvSpPr>
            <p:cNvPr id="19" name="Rounded Rectangle 18"/>
            <p:cNvSpPr/>
            <p:nvPr/>
          </p:nvSpPr>
          <p:spPr>
            <a:xfrm>
              <a:off x="1893734" y="3552630"/>
              <a:ext cx="1852863" cy="57751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GB" sz="3200" dirty="0">
                  <a:solidFill>
                    <a:srgbClr val="F6F5EE"/>
                  </a:solidFill>
                  <a:latin typeface="Arial"/>
                </a:rPr>
                <a:t>Low</a:t>
              </a:r>
            </a:p>
          </p:txBody>
        </p:sp>
        <p:grpSp>
          <p:nvGrpSpPr>
            <p:cNvPr id="28" name="Group 27"/>
            <p:cNvGrpSpPr/>
            <p:nvPr/>
          </p:nvGrpSpPr>
          <p:grpSpPr>
            <a:xfrm>
              <a:off x="3578155" y="3552630"/>
              <a:ext cx="4138916" cy="577516"/>
              <a:chOff x="4770872" y="4736839"/>
              <a:chExt cx="5165559" cy="770021"/>
            </a:xfrm>
          </p:grpSpPr>
          <p:sp>
            <p:nvSpPr>
              <p:cNvPr id="20" name="Rounded Rectangle 19"/>
              <p:cNvSpPr/>
              <p:nvPr/>
            </p:nvSpPr>
            <p:spPr>
              <a:xfrm>
                <a:off x="4770872" y="4736839"/>
                <a:ext cx="5165559" cy="770021"/>
              </a:xfrm>
              <a:prstGeom prst="roundRect">
                <a:avLst/>
              </a:prstGeom>
              <a:solidFill>
                <a:schemeClr val="tx1">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sz="3200" dirty="0">
                  <a:solidFill>
                    <a:srgbClr val="F6F5EE"/>
                  </a:solidFill>
                  <a:latin typeface="Arial"/>
                </a:endParaRPr>
              </a:p>
            </p:txBody>
          </p:sp>
          <p:sp>
            <p:nvSpPr>
              <p:cNvPr id="21" name="TextBox 20"/>
              <p:cNvSpPr txBox="1"/>
              <p:nvPr/>
            </p:nvSpPr>
            <p:spPr>
              <a:xfrm>
                <a:off x="4994368" y="4891016"/>
                <a:ext cx="4942063" cy="420564"/>
              </a:xfrm>
              <a:prstGeom prst="rect">
                <a:avLst/>
              </a:prstGeom>
              <a:noFill/>
            </p:spPr>
            <p:txBody>
              <a:bodyPr wrap="square" rtlCol="0">
                <a:spAutoFit/>
              </a:bodyPr>
              <a:lstStyle/>
              <a:p>
                <a:pPr defTabSz="914377">
                  <a:defRPr/>
                </a:pPr>
                <a:r>
                  <a:rPr lang="en-GB" sz="2133" dirty="0">
                    <a:solidFill>
                      <a:srgbClr val="002060"/>
                    </a:solidFill>
                    <a:latin typeface="Arial"/>
                  </a:rPr>
                  <a:t>An attack is highly unlikely</a:t>
                </a:r>
              </a:p>
            </p:txBody>
          </p:sp>
        </p:grpSp>
      </p:grpSp>
      <p:sp>
        <p:nvSpPr>
          <p:cNvPr id="22" name="Right Arrow 21"/>
          <p:cNvSpPr/>
          <p:nvPr/>
        </p:nvSpPr>
        <p:spPr>
          <a:xfrm>
            <a:off x="593447" y="2973820"/>
            <a:ext cx="1118937" cy="770021"/>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endParaRPr lang="en-GB" sz="2400" dirty="0">
              <a:solidFill>
                <a:srgbClr val="F6F5EE"/>
              </a:solidFill>
              <a:latin typeface="Arial"/>
            </a:endParaRPr>
          </a:p>
        </p:txBody>
      </p:sp>
      <p:sp>
        <p:nvSpPr>
          <p:cNvPr id="24" name="Right Arrow 23"/>
          <p:cNvSpPr/>
          <p:nvPr/>
        </p:nvSpPr>
        <p:spPr>
          <a:xfrm rot="10800000">
            <a:off x="7668346" y="3033408"/>
            <a:ext cx="1118937" cy="770021"/>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endParaRPr lang="en-GB" sz="2400" dirty="0">
              <a:solidFill>
                <a:srgbClr val="F6F5EE"/>
              </a:solidFill>
              <a:latin typeface="Arial"/>
            </a:endParaRPr>
          </a:p>
        </p:txBody>
      </p:sp>
      <p:sp>
        <p:nvSpPr>
          <p:cNvPr id="26" name="Text Placeholder 1"/>
          <p:cNvSpPr txBox="1">
            <a:spLocks/>
          </p:cNvSpPr>
          <p:nvPr/>
        </p:nvSpPr>
        <p:spPr>
          <a:xfrm>
            <a:off x="1475653" y="5903446"/>
            <a:ext cx="6192692" cy="954555"/>
          </a:xfrm>
          <a:prstGeom prst="rect">
            <a:avLst/>
          </a:prstGeom>
        </p:spPr>
        <p:txBody>
          <a:bodyPr lIns="91440" tIns="45720" rIns="91440" bIns="4572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110">
              <a:buNone/>
              <a:defRPr/>
            </a:pPr>
            <a:r>
              <a:rPr lang="en-GB" sz="2667" dirty="0">
                <a:solidFill>
                  <a:srgbClr val="003F76"/>
                </a:solidFill>
                <a:latin typeface="Arial"/>
              </a:rPr>
              <a:t>What is the current national threat level in the UK?</a:t>
            </a:r>
          </a:p>
        </p:txBody>
      </p:sp>
    </p:spTree>
    <p:extLst>
      <p:ext uri="{BB962C8B-B14F-4D97-AF65-F5344CB8AC3E}">
        <p14:creationId xmlns:p14="http://schemas.microsoft.com/office/powerpoint/2010/main" val="11057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3600" b="1" dirty="0" smtClean="0">
                <a:solidFill>
                  <a:schemeClr val="tx2">
                    <a:lumMod val="60000"/>
                    <a:lumOff val="40000"/>
                  </a:schemeClr>
                </a:solidFill>
              </a:rPr>
              <a:t>National and Local Context</a:t>
            </a:r>
            <a:r>
              <a:rPr lang="en-GB" b="1" dirty="0"/>
              <a:t/>
            </a:r>
            <a:br>
              <a:rPr lang="en-GB" b="1" dirty="0"/>
            </a:br>
            <a:endParaRPr lang="en-GB" dirty="0"/>
          </a:p>
        </p:txBody>
      </p:sp>
      <p:sp>
        <p:nvSpPr>
          <p:cNvPr id="5" name="Content Placeholder 4"/>
          <p:cNvSpPr>
            <a:spLocks noGrp="1"/>
          </p:cNvSpPr>
          <p:nvPr>
            <p:ph idx="1"/>
          </p:nvPr>
        </p:nvSpPr>
        <p:spPr>
          <a:xfrm>
            <a:off x="199616" y="2132856"/>
            <a:ext cx="8615898" cy="4320480"/>
          </a:xfrm>
        </p:spPr>
        <p:txBody>
          <a:bodyPr>
            <a:noAutofit/>
          </a:bodyPr>
          <a:lstStyle/>
          <a:p>
            <a:pPr marL="57150" indent="0">
              <a:buFont typeface="Arial" panose="020B0604020202020204" pitchFamily="34" charset="0"/>
              <a:buNone/>
            </a:pPr>
            <a:r>
              <a:rPr lang="en-GB" sz="2000" b="1" dirty="0">
                <a:solidFill>
                  <a:schemeClr val="tx2">
                    <a:lumMod val="60000"/>
                    <a:lumOff val="40000"/>
                  </a:schemeClr>
                </a:solidFill>
              </a:rPr>
              <a:t>Critical</a:t>
            </a:r>
          </a:p>
          <a:p>
            <a:r>
              <a:rPr lang="en-GB" sz="1600" dirty="0">
                <a:solidFill>
                  <a:schemeClr val="tx2">
                    <a:lumMod val="60000"/>
                    <a:lumOff val="40000"/>
                  </a:schemeClr>
                </a:solidFill>
              </a:rPr>
              <a:t>The threat level for international terrorism has moved to ‘</a:t>
            </a:r>
            <a:r>
              <a:rPr lang="en-GB" sz="1600" b="1" dirty="0">
                <a:solidFill>
                  <a:schemeClr val="tx2">
                    <a:lumMod val="60000"/>
                    <a:lumOff val="40000"/>
                  </a:schemeClr>
                </a:solidFill>
              </a:rPr>
              <a:t>CRITICAL’ </a:t>
            </a:r>
            <a:r>
              <a:rPr lang="en-GB" sz="1600" dirty="0">
                <a:solidFill>
                  <a:schemeClr val="tx2">
                    <a:lumMod val="60000"/>
                    <a:lumOff val="40000"/>
                  </a:schemeClr>
                </a:solidFill>
              </a:rPr>
              <a:t>only four times: </a:t>
            </a:r>
          </a:p>
          <a:p>
            <a:pPr lvl="2"/>
            <a:r>
              <a:rPr lang="en-GB" sz="1600" b="1" dirty="0">
                <a:solidFill>
                  <a:schemeClr val="tx2">
                    <a:lumMod val="60000"/>
                    <a:lumOff val="40000"/>
                  </a:schemeClr>
                </a:solidFill>
              </a:rPr>
              <a:t>10 August 2006: </a:t>
            </a:r>
            <a:r>
              <a:rPr lang="en-GB" sz="1600" dirty="0">
                <a:solidFill>
                  <a:schemeClr val="tx2">
                    <a:lumMod val="60000"/>
                    <a:lumOff val="40000"/>
                  </a:schemeClr>
                </a:solidFill>
              </a:rPr>
              <a:t>Transatlantic bomb plot</a:t>
            </a:r>
          </a:p>
          <a:p>
            <a:pPr lvl="2"/>
            <a:r>
              <a:rPr lang="en-GB" sz="1600" b="1" dirty="0">
                <a:solidFill>
                  <a:schemeClr val="tx2">
                    <a:lumMod val="60000"/>
                    <a:lumOff val="40000"/>
                  </a:schemeClr>
                </a:solidFill>
              </a:rPr>
              <a:t>30 June 2007: </a:t>
            </a:r>
            <a:r>
              <a:rPr lang="en-GB" sz="1600" dirty="0">
                <a:solidFill>
                  <a:schemeClr val="tx2">
                    <a:lumMod val="60000"/>
                    <a:lumOff val="40000"/>
                  </a:schemeClr>
                </a:solidFill>
              </a:rPr>
              <a:t>Glasgow Airport</a:t>
            </a:r>
          </a:p>
          <a:p>
            <a:pPr lvl="2"/>
            <a:r>
              <a:rPr lang="en-GB" sz="1600" b="1" dirty="0">
                <a:solidFill>
                  <a:schemeClr val="tx2">
                    <a:lumMod val="60000"/>
                    <a:lumOff val="40000"/>
                  </a:schemeClr>
                </a:solidFill>
              </a:rPr>
              <a:t>23 May 2017: </a:t>
            </a:r>
            <a:r>
              <a:rPr lang="en-GB" sz="1600" dirty="0">
                <a:solidFill>
                  <a:schemeClr val="tx2">
                    <a:lumMod val="60000"/>
                    <a:lumOff val="40000"/>
                  </a:schemeClr>
                </a:solidFill>
              </a:rPr>
              <a:t>Manchester </a:t>
            </a:r>
          </a:p>
          <a:p>
            <a:pPr lvl="2"/>
            <a:r>
              <a:rPr lang="en-GB" sz="1600" b="1" dirty="0">
                <a:solidFill>
                  <a:schemeClr val="tx2">
                    <a:lumMod val="60000"/>
                    <a:lumOff val="40000"/>
                  </a:schemeClr>
                </a:solidFill>
              </a:rPr>
              <a:t>25 September 2017: </a:t>
            </a:r>
            <a:r>
              <a:rPr lang="en-GB" sz="1600" dirty="0">
                <a:solidFill>
                  <a:schemeClr val="tx2">
                    <a:lumMod val="60000"/>
                    <a:lumOff val="40000"/>
                  </a:schemeClr>
                </a:solidFill>
              </a:rPr>
              <a:t>Parsons Green </a:t>
            </a:r>
          </a:p>
          <a:p>
            <a:r>
              <a:rPr lang="en-GB" sz="1600" dirty="0">
                <a:solidFill>
                  <a:schemeClr val="tx2">
                    <a:lumMod val="60000"/>
                    <a:lumOff val="40000"/>
                  </a:schemeClr>
                </a:solidFill>
              </a:rPr>
              <a:t>A ‘Move to Critical’ will be activated when there is intelligence to suggest that an attack is expected imminently or in a man-hunt scenario where there is intelligence to suggest further linked terrorists are at large (e.g. after 2017 Parsons Green bombing).</a:t>
            </a:r>
          </a:p>
          <a:p>
            <a:r>
              <a:rPr lang="en-GB" sz="1600" dirty="0">
                <a:solidFill>
                  <a:schemeClr val="tx2">
                    <a:lumMod val="60000"/>
                    <a:lumOff val="40000"/>
                  </a:schemeClr>
                </a:solidFill>
              </a:rPr>
              <a:t>A ‘Move to Critical’ has a huge impact on the UK and resourcing across all agencies, it is therefore unlikely to remain in place for a long period of time.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32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3600" b="1" dirty="0" smtClean="0">
                <a:solidFill>
                  <a:schemeClr val="tx2">
                    <a:lumMod val="60000"/>
                    <a:lumOff val="40000"/>
                  </a:schemeClr>
                </a:solidFill>
              </a:rPr>
              <a:t>National and Local Context</a:t>
            </a:r>
            <a:r>
              <a:rPr lang="en-GB" b="1" dirty="0"/>
              <a:t/>
            </a:r>
            <a:br>
              <a:rPr lang="en-GB" b="1" dirty="0"/>
            </a:br>
            <a:endParaRPr lang="en-GB" dirty="0"/>
          </a:p>
        </p:txBody>
      </p:sp>
      <p:sp>
        <p:nvSpPr>
          <p:cNvPr id="5" name="Content Placeholder 4"/>
          <p:cNvSpPr>
            <a:spLocks noGrp="1"/>
          </p:cNvSpPr>
          <p:nvPr>
            <p:ph idx="1"/>
          </p:nvPr>
        </p:nvSpPr>
        <p:spPr>
          <a:xfrm>
            <a:off x="199616" y="2132856"/>
            <a:ext cx="8615898" cy="4320480"/>
          </a:xfrm>
        </p:spPr>
        <p:txBody>
          <a:bodyPr>
            <a:noAutofit/>
          </a:bodyPr>
          <a:lstStyle/>
          <a:p>
            <a:pPr marL="57150" indent="0">
              <a:buNone/>
            </a:pPr>
            <a:r>
              <a:rPr lang="en-GB" sz="2000" b="1" dirty="0" smtClean="0">
                <a:solidFill>
                  <a:schemeClr val="tx2">
                    <a:lumMod val="60000"/>
                    <a:lumOff val="40000"/>
                  </a:schemeClr>
                </a:solidFill>
              </a:rPr>
              <a:t>Economic Impact:</a:t>
            </a:r>
            <a:endParaRPr lang="en-GB" sz="2000" b="1" dirty="0">
              <a:solidFill>
                <a:schemeClr val="tx2">
                  <a:lumMod val="60000"/>
                  <a:lumOff val="40000"/>
                </a:schemeClr>
              </a:solidFill>
            </a:endParaRPr>
          </a:p>
          <a:p>
            <a:r>
              <a:rPr lang="en-GB" sz="1400" dirty="0" smtClean="0">
                <a:solidFill>
                  <a:schemeClr val="tx2">
                    <a:lumMod val="60000"/>
                    <a:lumOff val="40000"/>
                  </a:schemeClr>
                </a:solidFill>
              </a:rPr>
              <a:t>2004-2016 - Research </a:t>
            </a:r>
            <a:r>
              <a:rPr lang="en-GB" sz="1400" dirty="0">
                <a:solidFill>
                  <a:schemeClr val="tx2">
                    <a:lumMod val="60000"/>
                    <a:lumOff val="40000"/>
                  </a:schemeClr>
                </a:solidFill>
              </a:rPr>
              <a:t>institute RAND Europe estimated that, for the period 2004-2016, the cost of terrorism to the UK economy was £38.6billion – the highest in </a:t>
            </a:r>
            <a:r>
              <a:rPr lang="en-GB" sz="1400" dirty="0" smtClean="0">
                <a:solidFill>
                  <a:schemeClr val="tx2">
                    <a:lumMod val="60000"/>
                    <a:lumOff val="40000"/>
                  </a:schemeClr>
                </a:solidFill>
              </a:rPr>
              <a:t>Europe </a:t>
            </a:r>
            <a:endParaRPr lang="en-GB" sz="1400" dirty="0">
              <a:solidFill>
                <a:schemeClr val="tx2">
                  <a:lumMod val="60000"/>
                  <a:lumOff val="40000"/>
                </a:schemeClr>
              </a:solidFill>
            </a:endParaRPr>
          </a:p>
          <a:p>
            <a:r>
              <a:rPr lang="en-GB" sz="1400" dirty="0">
                <a:solidFill>
                  <a:schemeClr val="tx2">
                    <a:lumMod val="60000"/>
                    <a:lumOff val="40000"/>
                  </a:schemeClr>
                </a:solidFill>
              </a:rPr>
              <a:t>Manchester bombing (1996): </a:t>
            </a:r>
          </a:p>
          <a:p>
            <a:pPr lvl="1"/>
            <a:r>
              <a:rPr lang="en-GB" sz="1400" dirty="0">
                <a:solidFill>
                  <a:schemeClr val="tx2">
                    <a:lumMod val="60000"/>
                    <a:lumOff val="40000"/>
                  </a:schemeClr>
                </a:solidFill>
              </a:rPr>
              <a:t>40% of businesses affected by the Manchester bomb in 1996 never </a:t>
            </a:r>
            <a:r>
              <a:rPr lang="en-GB" sz="1400" dirty="0" smtClean="0">
                <a:solidFill>
                  <a:schemeClr val="tx2">
                    <a:lumMod val="60000"/>
                    <a:lumOff val="40000"/>
                  </a:schemeClr>
                </a:solidFill>
              </a:rPr>
              <a:t>recovered</a:t>
            </a:r>
            <a:endParaRPr lang="en-GB" sz="1400" dirty="0">
              <a:solidFill>
                <a:schemeClr val="tx2">
                  <a:lumMod val="60000"/>
                  <a:lumOff val="40000"/>
                </a:schemeClr>
              </a:solidFill>
            </a:endParaRPr>
          </a:p>
          <a:p>
            <a:r>
              <a:rPr lang="en-GB" sz="1400" dirty="0">
                <a:solidFill>
                  <a:schemeClr val="tx2">
                    <a:lumMod val="60000"/>
                    <a:lumOff val="40000"/>
                  </a:schemeClr>
                </a:solidFill>
              </a:rPr>
              <a:t>London bombings (2005):</a:t>
            </a:r>
          </a:p>
          <a:p>
            <a:pPr lvl="1"/>
            <a:r>
              <a:rPr lang="en-GB" sz="1400" dirty="0">
                <a:solidFill>
                  <a:schemeClr val="tx2">
                    <a:lumMod val="60000"/>
                    <a:lumOff val="40000"/>
                  </a:schemeClr>
                </a:solidFill>
              </a:rPr>
              <a:t>Annual Tourism revenues, estimated by the British Tourist Authority, were down £750 million following the July </a:t>
            </a:r>
            <a:r>
              <a:rPr lang="en-GB" sz="1400" dirty="0" smtClean="0">
                <a:solidFill>
                  <a:schemeClr val="tx2">
                    <a:lumMod val="60000"/>
                    <a:lumOff val="40000"/>
                  </a:schemeClr>
                </a:solidFill>
              </a:rPr>
              <a:t>attack</a:t>
            </a:r>
            <a:endParaRPr lang="en-GB" sz="1400" dirty="0">
              <a:solidFill>
                <a:schemeClr val="tx2">
                  <a:lumMod val="60000"/>
                  <a:lumOff val="40000"/>
                </a:schemeClr>
              </a:solidFill>
            </a:endParaRPr>
          </a:p>
          <a:p>
            <a:pPr lvl="1"/>
            <a:r>
              <a:rPr lang="en-GB" sz="1400" dirty="0">
                <a:solidFill>
                  <a:schemeClr val="tx2">
                    <a:lumMod val="60000"/>
                    <a:lumOff val="40000"/>
                  </a:schemeClr>
                </a:solidFill>
              </a:rPr>
              <a:t>Footfall in the West End following the attack, estimated by the London Chamber of Commerce and Industry, was also reduced by 20-30% </a:t>
            </a:r>
          </a:p>
          <a:p>
            <a:r>
              <a:rPr lang="en-GB" sz="1400" dirty="0">
                <a:solidFill>
                  <a:schemeClr val="tx2">
                    <a:lumMod val="60000"/>
                    <a:lumOff val="40000"/>
                  </a:schemeClr>
                </a:solidFill>
              </a:rPr>
              <a:t>London Bridge (2017):</a:t>
            </a:r>
          </a:p>
          <a:p>
            <a:pPr lvl="1"/>
            <a:r>
              <a:rPr lang="en-GB" sz="1400" dirty="0">
                <a:solidFill>
                  <a:schemeClr val="tx2">
                    <a:lumMod val="60000"/>
                    <a:lumOff val="40000"/>
                  </a:schemeClr>
                </a:solidFill>
              </a:rPr>
              <a:t>The closure of Borough Market and  ‘denial of access caused by extensive cordons’ following the London Bridge attack was estimated to cost £1.4 million. This was mainly borne by smaller and medium sized businesses. The local economy took 6-9 months to return to the level it had been prior to the </a:t>
            </a:r>
            <a:r>
              <a:rPr lang="en-GB" sz="1400" dirty="0" smtClean="0">
                <a:solidFill>
                  <a:schemeClr val="tx2">
                    <a:lumMod val="60000"/>
                    <a:lumOff val="40000"/>
                  </a:schemeClr>
                </a:solidFill>
              </a:rPr>
              <a:t>attack</a:t>
            </a:r>
            <a:endParaRPr lang="en-GB" sz="1400" dirty="0">
              <a:solidFill>
                <a:schemeClr val="tx2">
                  <a:lumMod val="60000"/>
                  <a:lumOff val="40000"/>
                </a:schemeClr>
              </a:solidFill>
            </a:endParaRPr>
          </a:p>
          <a:p>
            <a:r>
              <a:rPr lang="en-GB" sz="1400" dirty="0">
                <a:solidFill>
                  <a:schemeClr val="tx2">
                    <a:lumMod val="60000"/>
                    <a:lumOff val="40000"/>
                  </a:schemeClr>
                </a:solidFill>
              </a:rPr>
              <a:t>Research institute RAND Europe estimated that, the 5 attacks in the UK in 2017 at </a:t>
            </a:r>
            <a:r>
              <a:rPr lang="en-GB" sz="1400" dirty="0" smtClean="0">
                <a:solidFill>
                  <a:schemeClr val="tx2">
                    <a:lumMod val="60000"/>
                    <a:lumOff val="40000"/>
                  </a:schemeClr>
                </a:solidFill>
              </a:rPr>
              <a:t>Westminster, </a:t>
            </a:r>
            <a:r>
              <a:rPr lang="en-GB" sz="1400" dirty="0">
                <a:solidFill>
                  <a:schemeClr val="tx2">
                    <a:lumMod val="60000"/>
                    <a:lumOff val="40000"/>
                  </a:schemeClr>
                </a:solidFill>
              </a:rPr>
              <a:t>London </a:t>
            </a:r>
            <a:r>
              <a:rPr lang="en-GB" sz="1400" dirty="0" smtClean="0">
                <a:solidFill>
                  <a:schemeClr val="tx2">
                    <a:lumMod val="60000"/>
                    <a:lumOff val="40000"/>
                  </a:schemeClr>
                </a:solidFill>
              </a:rPr>
              <a:t>Bridge, </a:t>
            </a:r>
            <a:r>
              <a:rPr lang="en-GB" sz="1400" dirty="0">
                <a:solidFill>
                  <a:schemeClr val="tx2">
                    <a:lumMod val="60000"/>
                    <a:lumOff val="40000"/>
                  </a:schemeClr>
                </a:solidFill>
              </a:rPr>
              <a:t>Finsbury Park and Parsons Green potentially led to a loss of economic output of £3.5 Billion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92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3600" b="1" dirty="0" smtClean="0">
                <a:solidFill>
                  <a:schemeClr val="tx2">
                    <a:lumMod val="60000"/>
                    <a:lumOff val="40000"/>
                  </a:schemeClr>
                </a:solidFill>
              </a:rPr>
              <a:t>National and Local Context</a:t>
            </a:r>
            <a:r>
              <a:rPr lang="en-GB" b="1" dirty="0"/>
              <a:t/>
            </a:r>
            <a:br>
              <a:rPr lang="en-GB" b="1" dirty="0"/>
            </a:br>
            <a:endParaRPr lang="en-GB" dirty="0"/>
          </a:p>
        </p:txBody>
      </p:sp>
      <p:sp>
        <p:nvSpPr>
          <p:cNvPr id="5" name="Content Placeholder 4"/>
          <p:cNvSpPr>
            <a:spLocks noGrp="1"/>
          </p:cNvSpPr>
          <p:nvPr>
            <p:ph idx="1"/>
          </p:nvPr>
        </p:nvSpPr>
        <p:spPr>
          <a:xfrm>
            <a:off x="199616" y="2132856"/>
            <a:ext cx="8501652" cy="4320480"/>
          </a:xfrm>
        </p:spPr>
        <p:txBody>
          <a:bodyPr>
            <a:noAutofit/>
          </a:bodyPr>
          <a:lstStyle/>
          <a:p>
            <a:r>
              <a:rPr lang="en-GB" sz="1600" b="1" dirty="0" smtClean="0">
                <a:solidFill>
                  <a:schemeClr val="tx2">
                    <a:lumMod val="60000"/>
                    <a:lumOff val="40000"/>
                  </a:schemeClr>
                </a:solidFill>
              </a:rPr>
              <a:t>What is a hostile vehicle?</a:t>
            </a:r>
          </a:p>
          <a:p>
            <a:pPr lvl="1"/>
            <a:r>
              <a:rPr lang="en-GB" sz="1600" b="1" dirty="0" smtClean="0">
                <a:solidFill>
                  <a:schemeClr val="tx2">
                    <a:lumMod val="60000"/>
                    <a:lumOff val="40000"/>
                  </a:schemeClr>
                </a:solidFill>
              </a:rPr>
              <a:t>Parked</a:t>
            </a:r>
            <a:r>
              <a:rPr lang="en-GB" sz="1600" b="1" dirty="0">
                <a:solidFill>
                  <a:schemeClr val="tx2">
                    <a:lumMod val="60000"/>
                    <a:lumOff val="40000"/>
                  </a:schemeClr>
                </a:solidFill>
              </a:rPr>
              <a:t>: </a:t>
            </a:r>
            <a:r>
              <a:rPr lang="en-GB" sz="1600" dirty="0">
                <a:solidFill>
                  <a:schemeClr val="tx2">
                    <a:lumMod val="60000"/>
                    <a:lumOff val="40000"/>
                  </a:schemeClr>
                </a:solidFill>
              </a:rPr>
              <a:t>A Vehicle-Borne Improvised Explosive Device (VBIED) may be parked close to a </a:t>
            </a:r>
            <a:r>
              <a:rPr lang="en-GB" sz="1600" dirty="0" smtClean="0">
                <a:solidFill>
                  <a:schemeClr val="tx2">
                    <a:lumMod val="60000"/>
                    <a:lumOff val="40000"/>
                  </a:schemeClr>
                </a:solidFill>
              </a:rPr>
              <a:t>vulnerable location</a:t>
            </a:r>
            <a:endParaRPr lang="en-GB" sz="1600" dirty="0">
              <a:solidFill>
                <a:schemeClr val="tx2">
                  <a:lumMod val="60000"/>
                  <a:lumOff val="40000"/>
                </a:schemeClr>
              </a:solidFill>
            </a:endParaRPr>
          </a:p>
          <a:p>
            <a:pPr lvl="1"/>
            <a:r>
              <a:rPr lang="en-GB" sz="1600" b="1" dirty="0" smtClean="0">
                <a:solidFill>
                  <a:schemeClr val="tx2">
                    <a:lumMod val="60000"/>
                    <a:lumOff val="40000"/>
                  </a:schemeClr>
                </a:solidFill>
              </a:rPr>
              <a:t>Encroachment</a:t>
            </a:r>
            <a:r>
              <a:rPr lang="en-GB" sz="1600" b="1" dirty="0">
                <a:solidFill>
                  <a:schemeClr val="tx2">
                    <a:lumMod val="60000"/>
                    <a:lumOff val="40000"/>
                  </a:schemeClr>
                </a:solidFill>
              </a:rPr>
              <a:t>: </a:t>
            </a:r>
            <a:r>
              <a:rPr lang="en-GB" sz="1600" dirty="0">
                <a:solidFill>
                  <a:schemeClr val="tx2">
                    <a:lumMod val="60000"/>
                    <a:lumOff val="40000"/>
                  </a:schemeClr>
                </a:solidFill>
              </a:rPr>
              <a:t>A hostile vehicle may be able to exploit gaps in perimeter protection, or tailgate </a:t>
            </a:r>
            <a:r>
              <a:rPr lang="en-GB" sz="1600" dirty="0" smtClean="0">
                <a:solidFill>
                  <a:schemeClr val="tx2">
                    <a:lumMod val="60000"/>
                    <a:lumOff val="40000"/>
                  </a:schemeClr>
                </a:solidFill>
              </a:rPr>
              <a:t>a legitimate </a:t>
            </a:r>
            <a:r>
              <a:rPr lang="en-GB" sz="1600" dirty="0">
                <a:solidFill>
                  <a:schemeClr val="tx2">
                    <a:lumMod val="60000"/>
                    <a:lumOff val="40000"/>
                  </a:schemeClr>
                </a:solidFill>
              </a:rPr>
              <a:t>vehicle through a single layer Vehicle Access Control Point (VACP</a:t>
            </a:r>
            <a:r>
              <a:rPr lang="en-GB" sz="1600" dirty="0" smtClean="0">
                <a:solidFill>
                  <a:schemeClr val="tx2">
                    <a:lumMod val="60000"/>
                    <a:lumOff val="40000"/>
                  </a:schemeClr>
                </a:solidFill>
              </a:rPr>
              <a:t>)</a:t>
            </a:r>
          </a:p>
          <a:p>
            <a:pPr lvl="1"/>
            <a:r>
              <a:rPr lang="en-GB" sz="1600" b="1" dirty="0" smtClean="0">
                <a:solidFill>
                  <a:schemeClr val="tx2">
                    <a:lumMod val="60000"/>
                    <a:lumOff val="40000"/>
                  </a:schemeClr>
                </a:solidFill>
              </a:rPr>
              <a:t>Penetrative</a:t>
            </a:r>
            <a:r>
              <a:rPr lang="en-GB" sz="1600" b="1" dirty="0">
                <a:solidFill>
                  <a:schemeClr val="tx2">
                    <a:lumMod val="60000"/>
                    <a:lumOff val="40000"/>
                  </a:schemeClr>
                </a:solidFill>
              </a:rPr>
              <a:t>: </a:t>
            </a:r>
            <a:r>
              <a:rPr lang="en-GB" sz="1600" dirty="0">
                <a:solidFill>
                  <a:schemeClr val="tx2">
                    <a:lumMod val="60000"/>
                    <a:lumOff val="40000"/>
                  </a:schemeClr>
                </a:solidFill>
              </a:rPr>
              <a:t>A vehicle may be used to weaken and/or breach a building or physical perimeter </a:t>
            </a:r>
            <a:r>
              <a:rPr lang="en-GB" sz="1600" dirty="0" smtClean="0">
                <a:solidFill>
                  <a:schemeClr val="tx2">
                    <a:lumMod val="60000"/>
                    <a:lumOff val="40000"/>
                  </a:schemeClr>
                </a:solidFill>
              </a:rPr>
              <a:t>or obstruction</a:t>
            </a:r>
          </a:p>
          <a:p>
            <a:pPr lvl="1"/>
            <a:r>
              <a:rPr lang="en-GB" sz="1600" b="1" dirty="0" smtClean="0">
                <a:solidFill>
                  <a:schemeClr val="tx2">
                    <a:lumMod val="60000"/>
                    <a:lumOff val="40000"/>
                  </a:schemeClr>
                </a:solidFill>
              </a:rPr>
              <a:t>Deception</a:t>
            </a:r>
            <a:r>
              <a:rPr lang="en-GB" sz="1600" b="1" dirty="0">
                <a:solidFill>
                  <a:schemeClr val="tx2">
                    <a:lumMod val="60000"/>
                    <a:lumOff val="40000"/>
                  </a:schemeClr>
                </a:solidFill>
              </a:rPr>
              <a:t>: </a:t>
            </a:r>
            <a:r>
              <a:rPr lang="en-GB" sz="1600" dirty="0">
                <a:solidFill>
                  <a:schemeClr val="tx2">
                    <a:lumMod val="60000"/>
                    <a:lumOff val="40000"/>
                  </a:schemeClr>
                </a:solidFill>
              </a:rPr>
              <a:t>A hostile vehicle may be modified to replicate a legitimate vehicle </a:t>
            </a:r>
            <a:r>
              <a:rPr lang="en-GB" sz="1600" dirty="0" smtClean="0">
                <a:solidFill>
                  <a:schemeClr val="tx2">
                    <a:lumMod val="60000"/>
                    <a:lumOff val="40000"/>
                  </a:schemeClr>
                </a:solidFill>
              </a:rPr>
              <a:t>(</a:t>
            </a:r>
            <a:r>
              <a:rPr lang="en-GB" sz="1600" dirty="0" err="1" smtClean="0">
                <a:solidFill>
                  <a:schemeClr val="tx2">
                    <a:lumMod val="60000"/>
                    <a:lumOff val="40000"/>
                  </a:schemeClr>
                </a:solidFill>
              </a:rPr>
              <a:t>ie“Trojan</a:t>
            </a:r>
            <a:r>
              <a:rPr lang="en-GB" sz="1600" dirty="0">
                <a:solidFill>
                  <a:schemeClr val="tx2">
                    <a:lumMod val="60000"/>
                    <a:lumOff val="40000"/>
                  </a:schemeClr>
                </a:solidFill>
              </a:rPr>
              <a:t>” vehicle</a:t>
            </a:r>
            <a:r>
              <a:rPr lang="en-GB" sz="1600" dirty="0" smtClean="0">
                <a:solidFill>
                  <a:schemeClr val="tx2">
                    <a:lumMod val="60000"/>
                    <a:lumOff val="40000"/>
                  </a:schemeClr>
                </a:solidFill>
              </a:rPr>
              <a:t>), or </a:t>
            </a:r>
            <a:r>
              <a:rPr lang="en-GB" sz="1600" dirty="0">
                <a:solidFill>
                  <a:schemeClr val="tx2">
                    <a:lumMod val="60000"/>
                    <a:lumOff val="40000"/>
                  </a:schemeClr>
                </a:solidFill>
              </a:rPr>
              <a:t>the occupants of a vehicle may use pretence to gain access through a </a:t>
            </a:r>
            <a:r>
              <a:rPr lang="en-GB" sz="1600" dirty="0" smtClean="0">
                <a:solidFill>
                  <a:schemeClr val="tx2">
                    <a:lumMod val="60000"/>
                    <a:lumOff val="40000"/>
                  </a:schemeClr>
                </a:solidFill>
              </a:rPr>
              <a:t>VACP</a:t>
            </a:r>
          </a:p>
          <a:p>
            <a:pPr lvl="1"/>
            <a:r>
              <a:rPr lang="en-GB" sz="1600" b="1" dirty="0" smtClean="0">
                <a:solidFill>
                  <a:schemeClr val="tx2">
                    <a:lumMod val="60000"/>
                    <a:lumOff val="40000"/>
                  </a:schemeClr>
                </a:solidFill>
              </a:rPr>
              <a:t>Duress</a:t>
            </a:r>
            <a:r>
              <a:rPr lang="en-GB" sz="1600" b="1" dirty="0">
                <a:solidFill>
                  <a:schemeClr val="tx2">
                    <a:lumMod val="60000"/>
                    <a:lumOff val="40000"/>
                  </a:schemeClr>
                </a:solidFill>
              </a:rPr>
              <a:t>: </a:t>
            </a:r>
            <a:r>
              <a:rPr lang="en-GB" sz="1600" dirty="0">
                <a:solidFill>
                  <a:schemeClr val="tx2">
                    <a:lumMod val="60000"/>
                    <a:lumOff val="40000"/>
                  </a:schemeClr>
                </a:solidFill>
              </a:rPr>
              <a:t>A guard could be forced to grant hostile vehicle access, or a legitimate driver could </a:t>
            </a:r>
            <a:r>
              <a:rPr lang="en-GB" sz="1600" dirty="0" smtClean="0">
                <a:solidFill>
                  <a:schemeClr val="tx2">
                    <a:lumMod val="60000"/>
                    <a:lumOff val="40000"/>
                  </a:schemeClr>
                </a:solidFill>
              </a:rPr>
              <a:t>be forced </a:t>
            </a:r>
            <a:r>
              <a:rPr lang="en-GB" sz="1600" dirty="0">
                <a:solidFill>
                  <a:schemeClr val="tx2">
                    <a:lumMod val="60000"/>
                    <a:lumOff val="40000"/>
                  </a:schemeClr>
                </a:solidFill>
              </a:rPr>
              <a:t>to take an Improvised Explosive Device (IED) within their vehicle in to a vulnerable </a:t>
            </a:r>
            <a:r>
              <a:rPr lang="en-GB" sz="1600" dirty="0" smtClean="0">
                <a:solidFill>
                  <a:schemeClr val="tx2">
                    <a:lumMod val="60000"/>
                    <a:lumOff val="40000"/>
                  </a:schemeClr>
                </a:solidFill>
              </a:rPr>
              <a:t>location.</a:t>
            </a:r>
          </a:p>
          <a:p>
            <a:pPr lvl="1"/>
            <a:r>
              <a:rPr lang="en-GB" sz="1600" b="1" dirty="0" smtClean="0">
                <a:solidFill>
                  <a:schemeClr val="tx2">
                    <a:lumMod val="60000"/>
                    <a:lumOff val="40000"/>
                  </a:schemeClr>
                </a:solidFill>
              </a:rPr>
              <a:t>Vehicle </a:t>
            </a:r>
            <a:r>
              <a:rPr lang="en-GB" sz="1600" b="1" dirty="0">
                <a:solidFill>
                  <a:schemeClr val="tx2">
                    <a:lumMod val="60000"/>
                    <a:lumOff val="40000"/>
                  </a:schemeClr>
                </a:solidFill>
              </a:rPr>
              <a:t>as a weapon: </a:t>
            </a:r>
            <a:r>
              <a:rPr lang="en-GB" sz="1600" dirty="0">
                <a:solidFill>
                  <a:schemeClr val="tx2">
                    <a:lumMod val="60000"/>
                    <a:lumOff val="40000"/>
                  </a:schemeClr>
                </a:solidFill>
              </a:rPr>
              <a:t>A vehicle being used with hostile intent to harm people and/or </a:t>
            </a:r>
            <a:r>
              <a:rPr lang="en-GB" sz="1600" dirty="0" smtClean="0">
                <a:solidFill>
                  <a:schemeClr val="tx2">
                    <a:lumMod val="60000"/>
                    <a:lumOff val="40000"/>
                  </a:schemeClr>
                </a:solidFill>
              </a:rPr>
              <a:t>damage property.</a:t>
            </a:r>
            <a:endParaRPr lang="en-GB" sz="1600" dirty="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42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3600" b="1" dirty="0" smtClean="0">
                <a:solidFill>
                  <a:schemeClr val="tx2">
                    <a:lumMod val="60000"/>
                    <a:lumOff val="40000"/>
                  </a:schemeClr>
                </a:solidFill>
              </a:rPr>
              <a:t>National and Local Context</a:t>
            </a:r>
            <a:r>
              <a:rPr lang="en-GB" b="1" dirty="0"/>
              <a:t/>
            </a:r>
            <a:br>
              <a:rPr lang="en-GB" b="1" dirty="0"/>
            </a:br>
            <a:endParaRPr lang="en-GB" dirty="0"/>
          </a:p>
        </p:txBody>
      </p:sp>
      <p:sp>
        <p:nvSpPr>
          <p:cNvPr id="5" name="Content Placeholder 4"/>
          <p:cNvSpPr>
            <a:spLocks noGrp="1"/>
          </p:cNvSpPr>
          <p:nvPr>
            <p:ph idx="1"/>
          </p:nvPr>
        </p:nvSpPr>
        <p:spPr>
          <a:xfrm>
            <a:off x="199616" y="2132856"/>
            <a:ext cx="8501652" cy="4320480"/>
          </a:xfrm>
        </p:spPr>
        <p:txBody>
          <a:bodyPr>
            <a:noAutofit/>
          </a:bodyPr>
          <a:lstStyle/>
          <a:p>
            <a:r>
              <a:rPr lang="en-GB" sz="1600" b="1" dirty="0" smtClean="0">
                <a:solidFill>
                  <a:schemeClr val="tx2">
                    <a:lumMod val="60000"/>
                    <a:lumOff val="40000"/>
                  </a:schemeClr>
                </a:solidFill>
              </a:rPr>
              <a:t>Hostile Vehicle Mitigations (HVM)</a:t>
            </a:r>
          </a:p>
          <a:p>
            <a:pPr lvl="1"/>
            <a:r>
              <a:rPr lang="en-GB" sz="1600" b="1" dirty="0" smtClean="0">
                <a:solidFill>
                  <a:schemeClr val="tx2">
                    <a:lumMod val="60000"/>
                    <a:lumOff val="40000"/>
                  </a:schemeClr>
                </a:solidFill>
              </a:rPr>
              <a:t>Anti-Terrorism Traffic Regulation Orders (ATTRO)</a:t>
            </a:r>
            <a:endParaRPr lang="en-GB" sz="1600" dirty="0"/>
          </a:p>
          <a:p>
            <a:pPr lvl="2"/>
            <a:r>
              <a:rPr lang="en-GB" sz="1600" dirty="0" smtClean="0">
                <a:solidFill>
                  <a:schemeClr val="tx2">
                    <a:lumMod val="60000"/>
                    <a:lumOff val="40000"/>
                  </a:schemeClr>
                </a:solidFill>
              </a:rPr>
              <a:t>ATTROs </a:t>
            </a:r>
            <a:r>
              <a:rPr lang="en-GB" sz="1600" dirty="0">
                <a:solidFill>
                  <a:schemeClr val="tx2">
                    <a:lumMod val="60000"/>
                    <a:lumOff val="40000"/>
                  </a:schemeClr>
                </a:solidFill>
              </a:rPr>
              <a:t>help to keep people safe from the threat of terrorism by enabling the police, working with local authorities, to put protective security measures in place to reduce vulnerability to, or mitigate the potential impact of, attacks on or near roads. </a:t>
            </a:r>
          </a:p>
          <a:p>
            <a:pPr lvl="2"/>
            <a:r>
              <a:rPr lang="en-GB" sz="1600" dirty="0" smtClean="0">
                <a:solidFill>
                  <a:schemeClr val="tx2">
                    <a:lumMod val="60000"/>
                    <a:lumOff val="40000"/>
                  </a:schemeClr>
                </a:solidFill>
              </a:rPr>
              <a:t>Avoiding </a:t>
            </a:r>
            <a:r>
              <a:rPr lang="en-GB" sz="1600" dirty="0">
                <a:solidFill>
                  <a:schemeClr val="tx2">
                    <a:lumMod val="60000"/>
                    <a:lumOff val="40000"/>
                  </a:schemeClr>
                </a:solidFill>
              </a:rPr>
              <a:t>or reducing</a:t>
            </a:r>
            <a:r>
              <a:rPr lang="en-GB" sz="1600" dirty="0" smtClean="0">
                <a:solidFill>
                  <a:schemeClr val="tx2">
                    <a:lumMod val="60000"/>
                    <a:lumOff val="40000"/>
                  </a:schemeClr>
                </a:solidFill>
              </a:rPr>
              <a:t>, the likelihood of, danger connected with terrorism; or</a:t>
            </a:r>
          </a:p>
          <a:p>
            <a:pPr lvl="2"/>
            <a:r>
              <a:rPr lang="en-GB" sz="1600" dirty="0" smtClean="0">
                <a:solidFill>
                  <a:schemeClr val="tx2">
                    <a:lumMod val="60000"/>
                    <a:lumOff val="40000"/>
                  </a:schemeClr>
                </a:solidFill>
              </a:rPr>
              <a:t>Preventing or reducing damage connected with terrorism</a:t>
            </a:r>
          </a:p>
          <a:p>
            <a:pPr lvl="2"/>
            <a:r>
              <a:rPr lang="en-GB" sz="1600" dirty="0" smtClean="0">
                <a:solidFill>
                  <a:schemeClr val="tx2">
                    <a:lumMod val="60000"/>
                    <a:lumOff val="40000"/>
                  </a:schemeClr>
                </a:solidFill>
              </a:rPr>
              <a:t>Can only be made on the recommendation of the Chief Officer of Police, </a:t>
            </a:r>
            <a:r>
              <a:rPr lang="en-GB" sz="1600" dirty="0">
                <a:solidFill>
                  <a:schemeClr val="tx2">
                    <a:lumMod val="60000"/>
                    <a:lumOff val="40000"/>
                  </a:schemeClr>
                </a:solidFill>
              </a:rPr>
              <a:t>typically advised by a police Counter Terrorism Security Adviser (CTSA) and specialists at the UK Government’s Centre for the Protection of National Infrastructure (CPNI)</a:t>
            </a:r>
          </a:p>
          <a:p>
            <a:pPr lvl="1"/>
            <a:r>
              <a:rPr lang="en-GB" sz="1600" b="1" dirty="0" smtClean="0">
                <a:solidFill>
                  <a:schemeClr val="tx2">
                    <a:lumMod val="60000"/>
                    <a:lumOff val="40000"/>
                  </a:schemeClr>
                </a:solidFill>
              </a:rPr>
              <a:t>Restricted Access &amp; Management </a:t>
            </a:r>
            <a:r>
              <a:rPr lang="en-GB" sz="1600" dirty="0" smtClean="0">
                <a:solidFill>
                  <a:schemeClr val="tx2">
                    <a:lumMod val="60000"/>
                    <a:lumOff val="40000"/>
                  </a:schemeClr>
                </a:solidFill>
              </a:rPr>
              <a:t>– Through combination of strategically placed HVM active and static bollards.</a:t>
            </a:r>
          </a:p>
          <a:p>
            <a:pPr lvl="1"/>
            <a:r>
              <a:rPr lang="en-GB" sz="1600" b="1" dirty="0" smtClean="0">
                <a:solidFill>
                  <a:schemeClr val="tx2">
                    <a:lumMod val="60000"/>
                    <a:lumOff val="40000"/>
                  </a:schemeClr>
                </a:solidFill>
              </a:rPr>
              <a:t>Barriers as part of the public realm </a:t>
            </a:r>
            <a:r>
              <a:rPr lang="en-GB" sz="1600" dirty="0" smtClean="0">
                <a:solidFill>
                  <a:schemeClr val="tx2">
                    <a:lumMod val="60000"/>
                    <a:lumOff val="40000"/>
                  </a:schemeClr>
                </a:solidFill>
              </a:rPr>
              <a:t>– Consideration of HVM street furniture in combination with static HVM bollards</a:t>
            </a:r>
          </a:p>
          <a:p>
            <a:pPr marL="0" indent="0">
              <a:buNone/>
            </a:pPr>
            <a:endParaRPr lang="en-GB" sz="1200" b="1" dirty="0" smtClean="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89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26" y="1412776"/>
            <a:ext cx="8229600" cy="1143000"/>
          </a:xfrm>
        </p:spPr>
        <p:txBody>
          <a:bodyPr>
            <a:normAutofit fontScale="90000"/>
          </a:bodyPr>
          <a:lstStyle/>
          <a:p>
            <a:r>
              <a:rPr lang="en-GB" sz="3600" b="1" dirty="0" smtClean="0">
                <a:solidFill>
                  <a:schemeClr val="tx2">
                    <a:lumMod val="60000"/>
                    <a:lumOff val="40000"/>
                  </a:schemeClr>
                </a:solidFill>
              </a:rPr>
              <a:t>Bath City Centre Security</a:t>
            </a:r>
            <a:r>
              <a:rPr lang="en-GB" b="1" dirty="0"/>
              <a:t/>
            </a:r>
            <a:br>
              <a:rPr lang="en-GB" b="1" dirty="0"/>
            </a:br>
            <a:endParaRPr lang="en-GB" dirty="0"/>
          </a:p>
        </p:txBody>
      </p:sp>
      <p:sp>
        <p:nvSpPr>
          <p:cNvPr id="5" name="Content Placeholder 4"/>
          <p:cNvSpPr>
            <a:spLocks noGrp="1"/>
          </p:cNvSpPr>
          <p:nvPr>
            <p:ph idx="1"/>
          </p:nvPr>
        </p:nvSpPr>
        <p:spPr>
          <a:xfrm>
            <a:off x="246812" y="2332037"/>
            <a:ext cx="8501652" cy="3905275"/>
          </a:xfrm>
        </p:spPr>
        <p:txBody>
          <a:bodyPr>
            <a:normAutofit/>
          </a:bodyPr>
          <a:lstStyle/>
          <a:p>
            <a:r>
              <a:rPr lang="en-GB" b="1" dirty="0" smtClean="0">
                <a:solidFill>
                  <a:schemeClr val="tx2">
                    <a:lumMod val="60000"/>
                    <a:lumOff val="40000"/>
                  </a:schemeClr>
                </a:solidFill>
              </a:rPr>
              <a:t>National Counter-Terrorism Security Office (</a:t>
            </a:r>
            <a:r>
              <a:rPr lang="en-GB" b="1" dirty="0" err="1" smtClean="0">
                <a:solidFill>
                  <a:schemeClr val="tx2">
                    <a:lumMod val="60000"/>
                    <a:lumOff val="40000"/>
                  </a:schemeClr>
                </a:solidFill>
              </a:rPr>
              <a:t>NaCTSO</a:t>
            </a:r>
            <a:r>
              <a:rPr lang="en-GB" b="1" dirty="0" smtClean="0">
                <a:solidFill>
                  <a:schemeClr val="tx2">
                    <a:lumMod val="60000"/>
                    <a:lumOff val="40000"/>
                  </a:schemeClr>
                </a:solidFill>
              </a:rPr>
              <a:t>) Bath City Centre Report 2016</a:t>
            </a:r>
          </a:p>
          <a:p>
            <a:pPr lvl="1"/>
            <a:r>
              <a:rPr lang="en-GB" b="1" dirty="0" smtClean="0">
                <a:solidFill>
                  <a:schemeClr val="tx2">
                    <a:lumMod val="60000"/>
                    <a:lumOff val="40000"/>
                  </a:schemeClr>
                </a:solidFill>
              </a:rPr>
              <a:t>International Tourist Destination</a:t>
            </a:r>
          </a:p>
          <a:p>
            <a:pPr lvl="1"/>
            <a:r>
              <a:rPr lang="en-GB" b="1" dirty="0" smtClean="0">
                <a:solidFill>
                  <a:schemeClr val="tx2">
                    <a:lumMod val="60000"/>
                    <a:lumOff val="40000"/>
                  </a:schemeClr>
                </a:solidFill>
              </a:rPr>
              <a:t>World Heritage Status</a:t>
            </a:r>
          </a:p>
          <a:p>
            <a:pPr lvl="1"/>
            <a:r>
              <a:rPr lang="en-GB" b="1" dirty="0" smtClean="0">
                <a:solidFill>
                  <a:schemeClr val="tx2">
                    <a:lumMod val="60000"/>
                    <a:lumOff val="40000"/>
                  </a:schemeClr>
                </a:solidFill>
              </a:rPr>
              <a:t>Crowded Spaces</a:t>
            </a:r>
          </a:p>
          <a:p>
            <a:pPr lvl="1"/>
            <a:r>
              <a:rPr lang="en-GB" b="1" dirty="0" smtClean="0">
                <a:solidFill>
                  <a:schemeClr val="tx2">
                    <a:lumMod val="60000"/>
                    <a:lumOff val="40000"/>
                  </a:schemeClr>
                </a:solidFill>
              </a:rPr>
              <a:t>Temporary Events security</a:t>
            </a:r>
          </a:p>
          <a:p>
            <a:endParaRPr lang="en-GB" b="1" dirty="0" smtClean="0">
              <a:solidFill>
                <a:schemeClr val="tx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16" y="194866"/>
            <a:ext cx="2268747" cy="92270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3053" y="134353"/>
            <a:ext cx="4312461" cy="8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7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1358</Words>
  <Application>Microsoft Office PowerPoint</Application>
  <PresentationFormat>On-screen Show (4:3)</PresentationFormat>
  <Paragraphs>152</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Package</vt:lpstr>
      <vt:lpstr>Bath City Centre Security</vt:lpstr>
      <vt:lpstr>The Current Threat</vt:lpstr>
      <vt:lpstr>National and Local Context </vt:lpstr>
      <vt:lpstr>Threat Levels</vt:lpstr>
      <vt:lpstr>National and Local Context </vt:lpstr>
      <vt:lpstr>National and Local Context </vt:lpstr>
      <vt:lpstr>National and Local Context </vt:lpstr>
      <vt:lpstr>National and Local Context </vt:lpstr>
      <vt:lpstr>Bath City Centre Security </vt:lpstr>
      <vt:lpstr>Project Update since 2016 </vt:lpstr>
      <vt:lpstr>Proposed Scheme for Bath City Centre</vt:lpstr>
      <vt:lpstr>ATTRO – City Wide</vt:lpstr>
      <vt:lpstr>ATTRO – City Wide</vt:lpstr>
      <vt:lpstr>TRO –  Central Core</vt:lpstr>
      <vt:lpstr>(AT)TRO – Central Core</vt:lpstr>
      <vt:lpstr>PowerPoint Presentation</vt:lpstr>
      <vt:lpstr>PowerPoint Presentation</vt:lpstr>
      <vt:lpstr>PowerPoint Presentation</vt:lpstr>
      <vt:lpstr>Heald HT2 – Crash Test Video</vt:lpstr>
      <vt:lpstr>Next Steps</vt:lpstr>
      <vt:lpstr>Any Questions?</vt:lpstr>
    </vt:vector>
  </TitlesOfParts>
  <Company>Bath and North East Somerset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Bath City Centre Security</dc:title>
  <dc:creator>Lynda Deane</dc:creator>
  <cp:lastModifiedBy>Lynda Deane</cp:lastModifiedBy>
  <cp:revision>49</cp:revision>
  <cp:lastPrinted>2020-01-20T07:46:28Z</cp:lastPrinted>
  <dcterms:created xsi:type="dcterms:W3CDTF">2020-01-08T16:09:27Z</dcterms:created>
  <dcterms:modified xsi:type="dcterms:W3CDTF">2020-01-20T10:41:56Z</dcterms:modified>
</cp:coreProperties>
</file>