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2" r:id="rId4"/>
    <p:sldId id="280" r:id="rId5"/>
    <p:sldId id="279" r:id="rId6"/>
    <p:sldId id="268" r:id="rId7"/>
    <p:sldId id="260" r:id="rId8"/>
    <p:sldId id="261" r:id="rId9"/>
    <p:sldId id="270" r:id="rId10"/>
    <p:sldId id="272" r:id="rId11"/>
    <p:sldId id="273" r:id="rId12"/>
    <p:sldId id="274" r:id="rId13"/>
    <p:sldId id="28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86" autoAdjust="0"/>
  </p:normalViewPr>
  <p:slideViewPr>
    <p:cSldViewPr>
      <p:cViewPr varScale="1">
        <p:scale>
          <a:sx n="88" d="100"/>
          <a:sy n="88" d="100"/>
        </p:scale>
        <p:origin x="-23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2D72B-D641-405C-B686-156C9AA4C00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0CD73-3542-453E-A344-999F3B95F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6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***COMPULSORY</a:t>
            </a:r>
            <a:r>
              <a:rPr lang="en-GB" b="1" baseline="0" dirty="0" smtClean="0">
                <a:latin typeface="Arial" pitchFamily="34" charset="0"/>
                <a:cs typeface="Arial" pitchFamily="34" charset="0"/>
              </a:rPr>
              <a:t> SLIDE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KEY</a:t>
            </a:r>
            <a:r>
              <a:rPr lang="en-GB" b="1" baseline="0" dirty="0" smtClean="0">
                <a:latin typeface="Arial" pitchFamily="34" charset="0"/>
                <a:cs typeface="Arial" pitchFamily="34" charset="0"/>
              </a:rPr>
              <a:t> POINTS: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baseline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>
                <a:latin typeface="Arial" pitchFamily="34" charset="0"/>
                <a:cs typeface="Arial" pitchFamily="34" charset="0"/>
              </a:rPr>
              <a:t>The UK threat level structure was revised in July 2019.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>
                <a:latin typeface="Arial" pitchFamily="34" charset="0"/>
                <a:cs typeface="Arial" pitchFamily="34" charset="0"/>
              </a:rPr>
              <a:t>There are no longer separate threat levels for “international terrorism” and Northern Ireland-related terrorism in the UK. There is now just one National Threat level which reflects all aspects of terrorism regardless of the motivation, including Islamist, Northern Ireland, left-wing and right-wing terrorism.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baseline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>
                <a:latin typeface="Arial" pitchFamily="34" charset="0"/>
                <a:cs typeface="Arial" pitchFamily="34" charset="0"/>
              </a:rPr>
              <a:t>The threat from Northern Ireland related terrorism in Northern Ireland will remain separate from the national threat level.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he threat level was last raised to CRITICAL in 2017 - Manchester Arena in May &amp; Parsons Green in September.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>
                <a:latin typeface="Arial" pitchFamily="34" charset="0"/>
                <a:cs typeface="Arial" pitchFamily="34" charset="0"/>
              </a:rPr>
              <a:t>The previous 2 occasions that the threat was raised to CRITICAL were The Tiger Tiger nightclub/Glasgow Airport attacks in 2007 &amp; following the arrest of 21 people in relation to the airliner bomb plot in 2006.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>
                <a:latin typeface="Arial" pitchFamily="34" charset="0"/>
                <a:cs typeface="Arial" pitchFamily="34" charset="0"/>
              </a:rPr>
              <a:t>Discuss with your audience why the threat level will be raised to Critical; i.e. manhunt or intelligence to suggest an imminent attack.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>
                <a:latin typeface="Arial" pitchFamily="34" charset="0"/>
                <a:cs typeface="Arial" pitchFamily="34" charset="0"/>
              </a:rPr>
              <a:t>The threat level has sat at a minimum of severe since August 2014.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36F192-DC84-4CFC-86FA-A9E4D0A8082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2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9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3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6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" y="836712"/>
            <a:ext cx="9143999" cy="0"/>
          </a:xfrm>
          <a:prstGeom prst="line">
            <a:avLst/>
          </a:prstGeom>
          <a:ln w="19050">
            <a:solidFill>
              <a:srgbClr val="003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51521" y="164637"/>
            <a:ext cx="7200801" cy="576064"/>
          </a:xfrm>
          <a:prstGeom prst="rect">
            <a:avLst/>
          </a:prstGeom>
        </p:spPr>
        <p:txBody>
          <a:bodyPr tIns="0" bIns="0" anchor="ctr" anchorCtr="0"/>
          <a:lstStyle>
            <a:lvl1pPr algn="l">
              <a:defRPr sz="4267" b="1">
                <a:solidFill>
                  <a:srgbClr val="003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insert Slide title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" y="836712"/>
            <a:ext cx="9143999" cy="0"/>
          </a:xfrm>
          <a:prstGeom prst="line">
            <a:avLst/>
          </a:prstGeom>
          <a:ln w="19050">
            <a:solidFill>
              <a:srgbClr val="003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0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8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0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6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39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8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1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0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7225-F740-4CDD-B7E4-AF61AB73BD4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31CB5-B5A6-4924-822F-5FB89649C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4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Bath City Centre Security</a:t>
            </a:r>
            <a:endParaRPr lang="en-GB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Presentation to IEAG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Tuesday 28 January 2020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62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53" y="1145927"/>
            <a:ext cx="8229600" cy="1143000"/>
          </a:xfrm>
        </p:spPr>
        <p:txBody>
          <a:bodyPr>
            <a:normAutofit/>
          </a:bodyPr>
          <a:lstStyle/>
          <a:p>
            <a:r>
              <a:rPr lang="en-GB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Central Core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6812" y="2332037"/>
            <a:ext cx="8501652" cy="390527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Consultation to inform </a:t>
            </a:r>
            <a:r>
              <a:rPr lang="en-GB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final scheme</a:t>
            </a:r>
            <a:endParaRPr lang="en-GB" sz="2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Identified Crowded Spaces as defined in the </a:t>
            </a:r>
            <a:r>
              <a:rPr lang="en-GB" sz="2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NaCTSO</a:t>
            </a:r>
            <a:r>
              <a:rPr lang="en-GB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Report</a:t>
            </a:r>
          </a:p>
          <a:p>
            <a:pPr algn="just"/>
            <a:r>
              <a:rPr lang="en-GB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24/7 Permanent Access Restriction, with limited access during non-peak hours – to be determined (currently 1800 hours to 1000 hours, however, due to security we envisage this being shorter)</a:t>
            </a:r>
          </a:p>
          <a:p>
            <a:pPr algn="just"/>
            <a:r>
              <a:rPr lang="en-GB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Managed by Bath &amp; North East Somerset </a:t>
            </a:r>
            <a:r>
              <a:rPr lang="en-GB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Council </a:t>
            </a:r>
            <a:endParaRPr lang="en-GB" sz="2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Reduction in vehicles permitted access</a:t>
            </a:r>
          </a:p>
          <a:p>
            <a:pPr algn="just"/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Some streets may be considered for permanent closure</a:t>
            </a:r>
          </a:p>
          <a:p>
            <a:pPr algn="just"/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Emergency vehicle </a:t>
            </a:r>
            <a:r>
              <a:rPr lang="en-GB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access 24/7 (when responding on a blue light)</a:t>
            </a:r>
          </a:p>
          <a:p>
            <a:pPr algn="just"/>
            <a:r>
              <a:rPr lang="en-GB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Protocols and mitigations being work </a:t>
            </a:r>
            <a:r>
              <a:rPr lang="en-GB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</a:t>
            </a:r>
          </a:p>
          <a:p>
            <a:pPr algn="just"/>
            <a:r>
              <a:rPr lang="en-GB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Will require a legal traffic regulation order to be advertised post consultation</a:t>
            </a:r>
            <a:endParaRPr lang="en-GB" sz="2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sz="2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1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454072" cy="2590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27" y="1268758"/>
            <a:ext cx="3454073" cy="2590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9" y="4000742"/>
            <a:ext cx="3439931" cy="2579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28" y="3946610"/>
            <a:ext cx="3454072" cy="25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5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6051" y="1268760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Heald</a:t>
            </a:r>
            <a:r>
              <a:rPr lang="en-GB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HT2 </a:t>
            </a:r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</a:t>
            </a:r>
            <a:b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Crash </a:t>
            </a:r>
            <a:r>
              <a:rPr lang="en-GB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Test Video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205228"/>
              </p:ext>
            </p:extLst>
          </p:nvPr>
        </p:nvGraphicFramePr>
        <p:xfrm>
          <a:off x="6012160" y="4149080"/>
          <a:ext cx="11176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5" imgW="1117440" imgH="686880" progId="Package">
                  <p:embed/>
                </p:oleObj>
              </mc:Choice>
              <mc:Fallback>
                <p:oleObj name="Packager Shell Object" showAsIcon="1" r:id="rId5" imgW="1117440" imgH="6868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149080"/>
                        <a:ext cx="11176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 t="22837" r="44103" b="28342"/>
          <a:stretch/>
        </p:blipFill>
        <p:spPr bwMode="auto">
          <a:xfrm>
            <a:off x="1187624" y="3068960"/>
            <a:ext cx="3819485" cy="319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29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53" y="1145927"/>
            <a:ext cx="8229600" cy="1143000"/>
          </a:xfrm>
        </p:spPr>
        <p:txBody>
          <a:bodyPr>
            <a:normAutofit/>
          </a:bodyPr>
          <a:lstStyle/>
          <a:p>
            <a:r>
              <a:rPr lang="en-GB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Impacts &amp; Mitigations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6812" y="2332037"/>
            <a:ext cx="8501652" cy="3905275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Various user groups could </a:t>
            </a: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 </a:t>
            </a: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impacts </a:t>
            </a: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 </a:t>
            </a: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proposals</a:t>
            </a:r>
          </a:p>
          <a:p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have already identified a number of these through </a:t>
            </a: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consultation with internal B&amp;NES teams and </a:t>
            </a: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will shortly undertaking further consultation</a:t>
            </a:r>
          </a:p>
          <a:p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Opportunity to raise particular concerns regarding access needs</a:t>
            </a:r>
            <a:endParaRPr lang="en-GB" sz="2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Mitigations could include the on-going use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GB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Shopmobility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service</a:t>
            </a:r>
          </a:p>
          <a:p>
            <a:pPr marL="0" indent="0">
              <a:buNone/>
            </a:pPr>
            <a:endParaRPr lang="en-GB" sz="2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84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61542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Next Steps</a:t>
            </a:r>
            <a:endParaRPr lang="en-GB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583" y="2132856"/>
            <a:ext cx="8501652" cy="390527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Public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Consultation due to commence February 2020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Traffic Regulation Order advertisement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period following public consultation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Continued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engagement with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stakeholders,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including police, fire and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ambulance to help shape the final scheme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b="1" dirty="0" smtClean="0"/>
          </a:p>
          <a:p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46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26" y="2852936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Any Questions?</a:t>
            </a:r>
            <a:endParaRPr lang="en-GB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57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Welcome and Introductions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and Local Counter-Terrorism Context</a:t>
            </a:r>
          </a:p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NaCTSO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Counter-Terrorism Security Survey – Bath 2016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Proposed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Security Measures –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HVM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Since 2016 to date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Proposed Scheme for Bath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Programme Timeline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Questions and Feedback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Future Engagement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6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0" rIns="91440" bIns="0" rtlCol="0" anchor="ctr" anchorCtr="0">
            <a:normAutofit fontScale="90000"/>
          </a:bodyPr>
          <a:lstStyle/>
          <a:p>
            <a:r>
              <a:rPr lang="en-GB" dirty="0"/>
              <a:t>Threat Levels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49721" y="1191254"/>
            <a:ext cx="5846618" cy="4448083"/>
            <a:chOff x="1893734" y="794084"/>
            <a:chExt cx="5846618" cy="3336062"/>
          </a:xfrm>
        </p:grpSpPr>
        <p:sp>
          <p:nvSpPr>
            <p:cNvPr id="7" name="Rounded Rectangle 6"/>
            <p:cNvSpPr/>
            <p:nvPr/>
          </p:nvSpPr>
          <p:spPr>
            <a:xfrm>
              <a:off x="1893734" y="794085"/>
              <a:ext cx="1852863" cy="57751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377">
                <a:defRPr/>
              </a:pPr>
              <a:r>
                <a:rPr lang="en-GB" sz="3200" dirty="0">
                  <a:solidFill>
                    <a:srgbClr val="F6F5EE"/>
                  </a:solidFill>
                  <a:latin typeface="Arial"/>
                </a:rPr>
                <a:t>Critical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578155" y="794084"/>
              <a:ext cx="4162197" cy="666230"/>
              <a:chOff x="4770872" y="1058779"/>
              <a:chExt cx="5194615" cy="88830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770872" y="1058779"/>
                <a:ext cx="5165559" cy="770021"/>
              </a:xfrm>
              <a:prstGeom prst="roundRect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 sz="3200" dirty="0">
                  <a:solidFill>
                    <a:srgbClr val="F6F5EE"/>
                  </a:solidFill>
                  <a:latin typeface="Arial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23425" y="1198290"/>
                <a:ext cx="4942062" cy="74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2133" dirty="0">
                    <a:solidFill>
                      <a:srgbClr val="002060"/>
                    </a:solidFill>
                    <a:latin typeface="Arial"/>
                  </a:rPr>
                  <a:t>An attack is highly likely in the near future</a:t>
                </a: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1893734" y="1487233"/>
              <a:ext cx="1852863" cy="577516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377">
                <a:defRPr/>
              </a:pPr>
              <a:r>
                <a:rPr lang="en-GB" sz="3200" dirty="0">
                  <a:solidFill>
                    <a:srgbClr val="F6F5EE"/>
                  </a:solidFill>
                  <a:latin typeface="Arial"/>
                </a:rPr>
                <a:t>Severe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578155" y="1487233"/>
              <a:ext cx="4138916" cy="577516"/>
              <a:chOff x="4770872" y="1982977"/>
              <a:chExt cx="5165559" cy="770021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770872" y="1982977"/>
                <a:ext cx="5165559" cy="770021"/>
              </a:xfrm>
              <a:prstGeom prst="roundRect">
                <a:avLst/>
              </a:prstGeom>
              <a:solidFill>
                <a:srgbClr val="FF66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 sz="3200" dirty="0">
                  <a:solidFill>
                    <a:srgbClr val="F6F5EE"/>
                  </a:solidFill>
                  <a:latin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94368" y="2137154"/>
                <a:ext cx="494206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2133" dirty="0">
                    <a:solidFill>
                      <a:srgbClr val="002060"/>
                    </a:solidFill>
                    <a:latin typeface="Arial"/>
                  </a:rPr>
                  <a:t>An attack is highly likely</a:t>
                </a: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893734" y="2175699"/>
              <a:ext cx="1852863" cy="577516"/>
            </a:xfrm>
            <a:prstGeom prst="round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377">
                <a:defRPr/>
              </a:pPr>
              <a:r>
                <a:rPr lang="en-GB" sz="3200" dirty="0">
                  <a:solidFill>
                    <a:srgbClr val="002060"/>
                  </a:solidFill>
                  <a:latin typeface="Arial"/>
                </a:rPr>
                <a:t>Substantial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578155" y="2175699"/>
              <a:ext cx="4138916" cy="577516"/>
              <a:chOff x="4770872" y="2900931"/>
              <a:chExt cx="5165559" cy="77002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770872" y="2900931"/>
                <a:ext cx="5165559" cy="770021"/>
              </a:xfrm>
              <a:prstGeom prst="roundRect">
                <a:avLst/>
              </a:prstGeom>
              <a:solidFill>
                <a:srgbClr val="FFCC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 sz="3200" dirty="0">
                  <a:solidFill>
                    <a:srgbClr val="F6F5EE"/>
                  </a:solidFill>
                  <a:latin typeface="Arial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94368" y="3055108"/>
                <a:ext cx="494206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2133" dirty="0">
                    <a:solidFill>
                      <a:srgbClr val="002060"/>
                    </a:solidFill>
                    <a:latin typeface="Arial"/>
                  </a:rPr>
                  <a:t>An attack is likely</a:t>
                </a:r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1893734" y="2864164"/>
              <a:ext cx="1852863" cy="57751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377">
                <a:defRPr/>
              </a:pPr>
              <a:r>
                <a:rPr lang="en-GB" sz="3200" dirty="0">
                  <a:solidFill>
                    <a:srgbClr val="F6F5EE"/>
                  </a:solidFill>
                  <a:latin typeface="Arial"/>
                </a:rPr>
                <a:t>Moderate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578155" y="2864163"/>
              <a:ext cx="4138916" cy="677229"/>
              <a:chOff x="4770872" y="3818885"/>
              <a:chExt cx="5165559" cy="90297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770872" y="3818885"/>
                <a:ext cx="5165559" cy="770021"/>
              </a:xfrm>
              <a:prstGeom prst="roundRect">
                <a:avLst/>
              </a:prstGeom>
              <a:solidFill>
                <a:srgbClr val="00B05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 sz="3200" dirty="0">
                  <a:solidFill>
                    <a:srgbClr val="F6F5EE"/>
                  </a:solidFill>
                  <a:latin typeface="Arial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94368" y="3973062"/>
                <a:ext cx="4942063" cy="74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2133" dirty="0">
                    <a:solidFill>
                      <a:srgbClr val="002060"/>
                    </a:solidFill>
                    <a:latin typeface="Arial"/>
                  </a:rPr>
                  <a:t>An attack is possible but not likely</a:t>
                </a: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1893734" y="3552630"/>
              <a:ext cx="1852863" cy="577516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377">
                <a:defRPr/>
              </a:pPr>
              <a:r>
                <a:rPr lang="en-GB" sz="3200" dirty="0">
                  <a:solidFill>
                    <a:srgbClr val="F6F5EE"/>
                  </a:solidFill>
                  <a:latin typeface="Arial"/>
                </a:rPr>
                <a:t>Low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578155" y="3552630"/>
              <a:ext cx="4138916" cy="577516"/>
              <a:chOff x="4770872" y="4736839"/>
              <a:chExt cx="5165559" cy="770021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770872" y="4736839"/>
                <a:ext cx="5165559" cy="770021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 sz="3200" dirty="0">
                  <a:solidFill>
                    <a:srgbClr val="F6F5EE"/>
                  </a:solidFill>
                  <a:latin typeface="Arial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94368" y="4891016"/>
                <a:ext cx="494206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2133" dirty="0">
                    <a:solidFill>
                      <a:srgbClr val="002060"/>
                    </a:solidFill>
                    <a:latin typeface="Arial"/>
                  </a:rPr>
                  <a:t>An attack is highly unlikely</a:t>
                </a:r>
              </a:p>
            </p:txBody>
          </p:sp>
        </p:grpSp>
      </p:grpSp>
      <p:sp>
        <p:nvSpPr>
          <p:cNvPr id="22" name="Right Arrow 21"/>
          <p:cNvSpPr/>
          <p:nvPr/>
        </p:nvSpPr>
        <p:spPr>
          <a:xfrm>
            <a:off x="593447" y="2973820"/>
            <a:ext cx="1118937" cy="77002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en-GB" sz="2400" dirty="0">
              <a:solidFill>
                <a:srgbClr val="F6F5EE"/>
              </a:solidFill>
              <a:latin typeface="Arial"/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7668346" y="3033408"/>
            <a:ext cx="1118937" cy="77002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en-GB" sz="2400" dirty="0">
              <a:solidFill>
                <a:srgbClr val="F6F5EE"/>
              </a:solidFill>
              <a:latin typeface="Arial"/>
            </a:endParaRPr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1475653" y="5903446"/>
            <a:ext cx="6192692" cy="954555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10">
              <a:buFont typeface="Arial" panose="020B0604020202020204" pitchFamily="34" charset="0"/>
              <a:buNone/>
              <a:defRPr/>
            </a:pPr>
            <a:r>
              <a:rPr lang="en-GB" sz="2667" dirty="0">
                <a:solidFill>
                  <a:srgbClr val="003F76"/>
                </a:solidFill>
                <a:latin typeface="Arial"/>
              </a:rPr>
              <a:t>What is the current national threat level in the UK?</a:t>
            </a:r>
          </a:p>
        </p:txBody>
      </p:sp>
    </p:spTree>
    <p:extLst>
      <p:ext uri="{BB962C8B-B14F-4D97-AF65-F5344CB8AC3E}">
        <p14:creationId xmlns:p14="http://schemas.microsoft.com/office/powerpoint/2010/main" val="20140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26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and Local Context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616" y="2132856"/>
            <a:ext cx="8501652" cy="4320480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 hostile vehicle?</a:t>
            </a:r>
          </a:p>
          <a:p>
            <a:pPr lvl="1" algn="just"/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Parked</a:t>
            </a: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Vehicle-Borne Improvised Explosive Device (VBIED) may be parked close to a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vulnerable location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Encroachment</a:t>
            </a: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hostile vehicle may be able to exploit gaps in perimeter protection, or tailgate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legitimate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vehicle through a single layer Vehicle Access Control Point (VACP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 algn="just"/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Penetrative</a:t>
            </a: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vehicle may be used to weaken and/or breach a building or physical perimeter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obstruction</a:t>
            </a:r>
          </a:p>
          <a:p>
            <a:pPr lvl="1" algn="just"/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Deception</a:t>
            </a: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hostile vehicle may be modified to replicate a legitimate vehicle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ie“Trojan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 vehicle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), or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occupants of a vehicle may use pretence to gain access through a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VACP</a:t>
            </a:r>
          </a:p>
          <a:p>
            <a:pPr lvl="1" algn="just"/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Duress</a:t>
            </a: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guard could be forced to grant hostile vehicle access, or a legitimate driver could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 forced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take an Improvised Explosive Device (IED) within their vehicle in to a vulnerable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location.</a:t>
            </a:r>
          </a:p>
          <a:p>
            <a:pPr lvl="1" algn="just"/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Vehicle </a:t>
            </a: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a weapon: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vehicle being used with hostile intent to harm people and/or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damage property.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26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and Local Context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616" y="2132856"/>
            <a:ext cx="8501652" cy="4320480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Hostile Vehicle Mitigations (HVM)</a:t>
            </a:r>
          </a:p>
          <a:p>
            <a:pPr lvl="1"/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Restricted Access &amp; Management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Through combination of strategically placed HVM active and static bollards.</a:t>
            </a:r>
          </a:p>
          <a:p>
            <a:pPr lvl="1"/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Barriers as part of the public realm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Consideration of HVM street furniture in combination with static HVM bollards</a:t>
            </a:r>
          </a:p>
          <a:p>
            <a:pPr marL="0" indent="0">
              <a:buNone/>
            </a:pPr>
            <a:endParaRPr lang="en-GB" sz="1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89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26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Bath City Centre Security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6812" y="2332037"/>
            <a:ext cx="8501652" cy="390527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Counter-Terrorism Security Office (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NaCTSO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Bath City Centre Report 2016</a:t>
            </a:r>
          </a:p>
          <a:p>
            <a:pPr lvl="1"/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International Tourist Destination</a:t>
            </a:r>
          </a:p>
          <a:p>
            <a:pPr lvl="1"/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World Heritage Status</a:t>
            </a:r>
          </a:p>
          <a:p>
            <a:pPr lvl="1"/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Crowded Spaces</a:t>
            </a:r>
          </a:p>
          <a:p>
            <a:pPr lvl="1"/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Temporary Events security</a:t>
            </a:r>
          </a:p>
          <a:p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57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26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Update since 2016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6812" y="2332037"/>
            <a:ext cx="8501652" cy="4265315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Temporary HVM for Bath Christmas Market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Retained concrete blocks in key areas of the City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Temporary HVM for other events</a:t>
            </a:r>
          </a:p>
          <a:p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SouthGate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permanent solution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 and Awareness Raising – Senior Leadership Team and customer-facing staff and partners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Political support and funding to scope project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Capital and Revenue Budget for 2020/21, 2021/22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Evidence Gathering &amp; Scheme Design (on-going)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CCTV coverage review – central core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6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18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Proposed Scheme for Bath City Centre</a:t>
            </a:r>
            <a:endParaRPr lang="en-GB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6" y="194866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134353"/>
            <a:ext cx="4312461" cy="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99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3191820"/>
            <a:ext cx="5205264" cy="432048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Central Core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767" y="963004"/>
            <a:ext cx="2268747" cy="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354"/>
            <a:ext cx="3379418" cy="64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15200" r="39914" b="9734"/>
          <a:stretch/>
        </p:blipFill>
        <p:spPr bwMode="auto">
          <a:xfrm>
            <a:off x="115948" y="68579"/>
            <a:ext cx="4888100" cy="665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36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785</Words>
  <Application>Microsoft Office PowerPoint</Application>
  <PresentationFormat>On-screen Show (4:3)</PresentationFormat>
  <Paragraphs>89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Bath City Centre Security</vt:lpstr>
      <vt:lpstr>PowerPoint Presentation</vt:lpstr>
      <vt:lpstr>Threat Levels</vt:lpstr>
      <vt:lpstr>National and Local Context </vt:lpstr>
      <vt:lpstr>National and Local Context </vt:lpstr>
      <vt:lpstr>Bath City Centre Security </vt:lpstr>
      <vt:lpstr>Project Update since 2016 </vt:lpstr>
      <vt:lpstr>Proposed Scheme for Bath City Centre</vt:lpstr>
      <vt:lpstr>Central Core</vt:lpstr>
      <vt:lpstr>Central Core</vt:lpstr>
      <vt:lpstr>PowerPoint Presentation</vt:lpstr>
      <vt:lpstr>Heald HT2 – Crash Test Video</vt:lpstr>
      <vt:lpstr>Impacts &amp; Mitigations</vt:lpstr>
      <vt:lpstr>Next Steps</vt:lpstr>
      <vt:lpstr>Any Questions?</vt:lpstr>
    </vt:vector>
  </TitlesOfParts>
  <Company>Bath and North East Somerset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Bath City Centre Security</dc:title>
  <dc:creator>Lynda Deane</dc:creator>
  <cp:lastModifiedBy>Simon Thomas</cp:lastModifiedBy>
  <cp:revision>55</cp:revision>
  <dcterms:created xsi:type="dcterms:W3CDTF">2020-01-08T16:09:27Z</dcterms:created>
  <dcterms:modified xsi:type="dcterms:W3CDTF">2020-01-28T14:00:47Z</dcterms:modified>
</cp:coreProperties>
</file>